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handoutMasterIdLst>
    <p:handoutMasterId r:id="rId20"/>
  </p:handoutMasterIdLst>
  <p:sldIdLst>
    <p:sldId id="274" r:id="rId2"/>
    <p:sldId id="256" r:id="rId3"/>
    <p:sldId id="267" r:id="rId4"/>
    <p:sldId id="259" r:id="rId5"/>
    <p:sldId id="269" r:id="rId6"/>
    <p:sldId id="272" r:id="rId7"/>
    <p:sldId id="270" r:id="rId8"/>
    <p:sldId id="271" r:id="rId9"/>
    <p:sldId id="260" r:id="rId10"/>
    <p:sldId id="261" r:id="rId11"/>
    <p:sldId id="257" r:id="rId12"/>
    <p:sldId id="258" r:id="rId13"/>
    <p:sldId id="262" r:id="rId14"/>
    <p:sldId id="263" r:id="rId15"/>
    <p:sldId id="264" r:id="rId16"/>
    <p:sldId id="265" r:id="rId17"/>
    <p:sldId id="268" r:id="rId1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5620"/>
    <p:restoredTop sz="94660"/>
  </p:normalViewPr>
  <p:slideViewPr>
    <p:cSldViewPr snapToGrid="0" snapToObjects="1">
      <p:cViewPr>
        <p:scale>
          <a:sx n="150" d="100"/>
          <a:sy n="150" d="100"/>
        </p:scale>
        <p:origin x="-48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D0E7EC-8E30-CF4B-9403-4C3787A99974}" type="datetimeFigureOut">
              <a:rPr lang="de-DE" smtClean="0"/>
              <a:pPr/>
              <a:t>12.10.2017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5970C1-2B7A-E144-B34C-9EB7490E49C5}" type="slidenum">
              <a:rPr lang="de-DE" smtClean="0"/>
              <a:pPr/>
              <a:t>‹Nr.›</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19E01-AF56-754E-81BD-6E8C73006469}" type="datetimeFigureOut">
              <a:rPr lang="de-DE" smtClean="0"/>
              <a:pPr/>
              <a:t>12.10.2017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3D6F5-B6E7-7741-B2F8-894BB2C538E8}" type="slidenum">
              <a:rPr lang="de-DE" smtClean="0"/>
              <a:pPr/>
              <a:t>‹Nr.›</a:t>
            </a:fld>
            <a:endParaRPr lang="de-DE"/>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B601B0D8-20F5-4040-A315-BD3DA66D79AA}" type="slidenum">
              <a:rPr lang="de-DE"/>
              <a:pPr/>
              <a:t>1</a:t>
            </a:fld>
            <a:endParaRPr lang="de-DE"/>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de-DE">
              <a:latin typeface="Times New Roman" charset="-5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Gitarre 1: </a:t>
            </a:r>
            <a:r>
              <a:rPr lang="de-DE" dirty="0" err="1" smtClean="0"/>
              <a:t>alder/maple</a:t>
            </a:r>
            <a:endParaRPr lang="de-DE" dirty="0" smtClean="0"/>
          </a:p>
          <a:p>
            <a:r>
              <a:rPr lang="de-DE" dirty="0" smtClean="0"/>
              <a:t>Gitarre</a:t>
            </a:r>
            <a:r>
              <a:rPr lang="de-DE" baseline="0" dirty="0" smtClean="0"/>
              <a:t> 2: </a:t>
            </a:r>
            <a:r>
              <a:rPr lang="de-DE" baseline="0" dirty="0" err="1" smtClean="0"/>
              <a:t>alder/rosewood</a:t>
            </a:r>
            <a:endParaRPr lang="de-DE" baseline="0" dirty="0" smtClean="0"/>
          </a:p>
          <a:p>
            <a:r>
              <a:rPr lang="de-DE" baseline="0" dirty="0" smtClean="0"/>
              <a:t>Gitarre 3; </a:t>
            </a:r>
            <a:r>
              <a:rPr lang="de-DE" baseline="0" dirty="0" err="1" smtClean="0"/>
              <a:t>ash/maple</a:t>
            </a:r>
            <a:endParaRPr lang="de-DE" baseline="0" dirty="0" smtClean="0"/>
          </a:p>
          <a:p>
            <a:r>
              <a:rPr lang="de-DE" baseline="0" dirty="0" smtClean="0"/>
              <a:t>Gitarre 4; </a:t>
            </a:r>
            <a:r>
              <a:rPr lang="de-DE" baseline="0" dirty="0" err="1" smtClean="0"/>
              <a:t>ash</a:t>
            </a:r>
            <a:r>
              <a:rPr lang="de-DE" baseline="0" dirty="0" smtClean="0"/>
              <a:t>/ </a:t>
            </a:r>
            <a:r>
              <a:rPr lang="de-DE" baseline="0" dirty="0" err="1" smtClean="0"/>
              <a:t>rosewood</a:t>
            </a:r>
            <a:endParaRPr lang="de-DE" dirty="0"/>
          </a:p>
        </p:txBody>
      </p:sp>
      <p:sp>
        <p:nvSpPr>
          <p:cNvPr id="4" name="Foliennummernplatzhalter 3"/>
          <p:cNvSpPr>
            <a:spLocks noGrp="1"/>
          </p:cNvSpPr>
          <p:nvPr>
            <p:ph type="sldNum" sz="quarter" idx="10"/>
          </p:nvPr>
        </p:nvSpPr>
        <p:spPr/>
        <p:txBody>
          <a:bodyPr/>
          <a:lstStyle/>
          <a:p>
            <a:fld id="{91C3D6F5-B6E7-7741-B2F8-894BB2C538E8}" type="slidenum">
              <a:rPr lang="de-DE" smtClean="0"/>
              <a:pPr/>
              <a:t>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C6BEC386-B974-CC41-BCB0-BDD6D709582C}" type="datetime1">
              <a:rPr lang="de-DE" smtClean="0"/>
              <a:pPr/>
              <a:t>12.10.2017</a:t>
            </a:fld>
            <a:endParaRPr lang="de-DE"/>
          </a:p>
        </p:txBody>
      </p:sp>
      <p:sp>
        <p:nvSpPr>
          <p:cNvPr id="5" name="Fußzeilenplatzhalter 4"/>
          <p:cNvSpPr>
            <a:spLocks noGrp="1"/>
          </p:cNvSpPr>
          <p:nvPr>
            <p:ph type="ftr" sz="quarter" idx="11"/>
          </p:nvPr>
        </p:nvSpPr>
        <p:spPr/>
        <p:txBody>
          <a:bodyPr/>
          <a:lstStyle/>
          <a:p>
            <a:r>
              <a:rPr lang="de-DE" smtClean="0"/>
              <a:t>Hörversuch </a:t>
            </a:r>
            <a:endParaRPr lang="de-DE"/>
          </a:p>
        </p:txBody>
      </p:sp>
      <p:sp>
        <p:nvSpPr>
          <p:cNvPr id="6" name="Foliennummernplatzhalter 5"/>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9C4803A-6282-B949-BD7C-E4338F2EBA24}" type="datetime1">
              <a:rPr lang="de-DE" smtClean="0"/>
              <a:pPr/>
              <a:t>12.10.2017</a:t>
            </a:fld>
            <a:endParaRPr lang="de-DE"/>
          </a:p>
        </p:txBody>
      </p:sp>
      <p:sp>
        <p:nvSpPr>
          <p:cNvPr id="5" name="Fußzeilenplatzhalter 4"/>
          <p:cNvSpPr>
            <a:spLocks noGrp="1"/>
          </p:cNvSpPr>
          <p:nvPr>
            <p:ph type="ftr" sz="quarter" idx="11"/>
          </p:nvPr>
        </p:nvSpPr>
        <p:spPr/>
        <p:txBody>
          <a:bodyPr/>
          <a:lstStyle/>
          <a:p>
            <a:r>
              <a:rPr lang="de-DE" smtClean="0"/>
              <a:t>Hörversuch </a:t>
            </a:r>
            <a:endParaRPr lang="de-DE"/>
          </a:p>
        </p:txBody>
      </p:sp>
      <p:sp>
        <p:nvSpPr>
          <p:cNvPr id="6" name="Foliennummernplatzhalter 5"/>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72C081C-F2AB-7540-ABB2-3B639F552AB9}" type="datetime1">
              <a:rPr lang="de-DE" smtClean="0"/>
              <a:pPr/>
              <a:t>12.10.2017</a:t>
            </a:fld>
            <a:endParaRPr lang="de-DE"/>
          </a:p>
        </p:txBody>
      </p:sp>
      <p:sp>
        <p:nvSpPr>
          <p:cNvPr id="5" name="Fußzeilenplatzhalter 4"/>
          <p:cNvSpPr>
            <a:spLocks noGrp="1"/>
          </p:cNvSpPr>
          <p:nvPr>
            <p:ph type="ftr" sz="quarter" idx="11"/>
          </p:nvPr>
        </p:nvSpPr>
        <p:spPr/>
        <p:txBody>
          <a:bodyPr/>
          <a:lstStyle/>
          <a:p>
            <a:r>
              <a:rPr lang="de-DE" smtClean="0"/>
              <a:t>Hörversuch </a:t>
            </a:r>
            <a:endParaRPr lang="de-DE"/>
          </a:p>
        </p:txBody>
      </p:sp>
      <p:sp>
        <p:nvSpPr>
          <p:cNvPr id="6" name="Foliennummernplatzhalter 5"/>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7763731-4F37-AE4D-8B3F-1ADAB3A334D7}" type="datetime1">
              <a:rPr lang="de-DE" smtClean="0"/>
              <a:pPr/>
              <a:t>12.10.2017</a:t>
            </a:fld>
            <a:endParaRPr lang="de-DE"/>
          </a:p>
        </p:txBody>
      </p:sp>
      <p:sp>
        <p:nvSpPr>
          <p:cNvPr id="5" name="Fußzeilenplatzhalter 4"/>
          <p:cNvSpPr>
            <a:spLocks noGrp="1"/>
          </p:cNvSpPr>
          <p:nvPr>
            <p:ph type="ftr" sz="quarter" idx="11"/>
          </p:nvPr>
        </p:nvSpPr>
        <p:spPr/>
        <p:txBody>
          <a:bodyPr/>
          <a:lstStyle/>
          <a:p>
            <a:r>
              <a:rPr lang="de-DE" smtClean="0"/>
              <a:t>Hörversuch </a:t>
            </a:r>
            <a:endParaRPr lang="de-DE"/>
          </a:p>
        </p:txBody>
      </p:sp>
      <p:sp>
        <p:nvSpPr>
          <p:cNvPr id="6" name="Foliennummernplatzhalter 5"/>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BB78882D-A1DE-D747-A479-2501F8A4BF9E}" type="datetime1">
              <a:rPr lang="de-DE" smtClean="0"/>
              <a:pPr/>
              <a:t>12.10.2017</a:t>
            </a:fld>
            <a:endParaRPr lang="de-DE"/>
          </a:p>
        </p:txBody>
      </p:sp>
      <p:sp>
        <p:nvSpPr>
          <p:cNvPr id="5" name="Fußzeilenplatzhalter 4"/>
          <p:cNvSpPr>
            <a:spLocks noGrp="1"/>
          </p:cNvSpPr>
          <p:nvPr>
            <p:ph type="ftr" sz="quarter" idx="11"/>
          </p:nvPr>
        </p:nvSpPr>
        <p:spPr/>
        <p:txBody>
          <a:bodyPr/>
          <a:lstStyle/>
          <a:p>
            <a:r>
              <a:rPr lang="de-DE" smtClean="0"/>
              <a:t>Hörversuch </a:t>
            </a:r>
            <a:endParaRPr lang="de-DE"/>
          </a:p>
        </p:txBody>
      </p:sp>
      <p:sp>
        <p:nvSpPr>
          <p:cNvPr id="6" name="Foliennummernplatzhalter 5"/>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2168496-E98C-864F-8B5D-887B9C882AF0}" type="datetime1">
              <a:rPr lang="de-DE" smtClean="0"/>
              <a:pPr/>
              <a:t>12.10.2017</a:t>
            </a:fld>
            <a:endParaRPr lang="de-DE"/>
          </a:p>
        </p:txBody>
      </p:sp>
      <p:sp>
        <p:nvSpPr>
          <p:cNvPr id="6" name="Fußzeilenplatzhalter 5"/>
          <p:cNvSpPr>
            <a:spLocks noGrp="1"/>
          </p:cNvSpPr>
          <p:nvPr>
            <p:ph type="ftr" sz="quarter" idx="11"/>
          </p:nvPr>
        </p:nvSpPr>
        <p:spPr/>
        <p:txBody>
          <a:bodyPr/>
          <a:lstStyle/>
          <a:p>
            <a:r>
              <a:rPr lang="de-DE" smtClean="0"/>
              <a:t>Hörversuch </a:t>
            </a:r>
            <a:endParaRPr lang="de-DE"/>
          </a:p>
        </p:txBody>
      </p:sp>
      <p:sp>
        <p:nvSpPr>
          <p:cNvPr id="7" name="Foliennummernplatzhalter 6"/>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B956B4C-F4DE-054F-A505-CB8DF71CBD24}" type="datetime1">
              <a:rPr lang="de-DE" smtClean="0"/>
              <a:pPr/>
              <a:t>12.10.2017</a:t>
            </a:fld>
            <a:endParaRPr lang="de-DE"/>
          </a:p>
        </p:txBody>
      </p:sp>
      <p:sp>
        <p:nvSpPr>
          <p:cNvPr id="8" name="Fußzeilenplatzhalter 7"/>
          <p:cNvSpPr>
            <a:spLocks noGrp="1"/>
          </p:cNvSpPr>
          <p:nvPr>
            <p:ph type="ftr" sz="quarter" idx="11"/>
          </p:nvPr>
        </p:nvSpPr>
        <p:spPr/>
        <p:txBody>
          <a:bodyPr/>
          <a:lstStyle/>
          <a:p>
            <a:r>
              <a:rPr lang="de-DE" smtClean="0"/>
              <a:t>Hörversuch </a:t>
            </a:r>
            <a:endParaRPr lang="de-DE"/>
          </a:p>
        </p:txBody>
      </p:sp>
      <p:sp>
        <p:nvSpPr>
          <p:cNvPr id="9" name="Foliennummernplatzhalter 8"/>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BC8C219D-1758-0148-A3CA-DAF82557834B}" type="datetime1">
              <a:rPr lang="de-DE" smtClean="0"/>
              <a:pPr/>
              <a:t>12.10.2017</a:t>
            </a:fld>
            <a:endParaRPr lang="de-DE"/>
          </a:p>
        </p:txBody>
      </p:sp>
      <p:sp>
        <p:nvSpPr>
          <p:cNvPr id="4" name="Fußzeilenplatzhalter 3"/>
          <p:cNvSpPr>
            <a:spLocks noGrp="1"/>
          </p:cNvSpPr>
          <p:nvPr>
            <p:ph type="ftr" sz="quarter" idx="11"/>
          </p:nvPr>
        </p:nvSpPr>
        <p:spPr/>
        <p:txBody>
          <a:bodyPr/>
          <a:lstStyle/>
          <a:p>
            <a:r>
              <a:rPr lang="de-DE" smtClean="0"/>
              <a:t>Hörversuch </a:t>
            </a:r>
            <a:endParaRPr lang="de-DE"/>
          </a:p>
        </p:txBody>
      </p:sp>
      <p:sp>
        <p:nvSpPr>
          <p:cNvPr id="5" name="Foliennummernplatzhalter 4"/>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2BBC88A-C55C-654B-AAC7-B8EDF89F8E2D}" type="datetime1">
              <a:rPr lang="de-DE" smtClean="0"/>
              <a:pPr/>
              <a:t>12.10.2017</a:t>
            </a:fld>
            <a:endParaRPr lang="de-DE"/>
          </a:p>
        </p:txBody>
      </p:sp>
      <p:sp>
        <p:nvSpPr>
          <p:cNvPr id="3" name="Fußzeilenplatzhalter 2"/>
          <p:cNvSpPr>
            <a:spLocks noGrp="1"/>
          </p:cNvSpPr>
          <p:nvPr>
            <p:ph type="ftr" sz="quarter" idx="11"/>
          </p:nvPr>
        </p:nvSpPr>
        <p:spPr/>
        <p:txBody>
          <a:bodyPr/>
          <a:lstStyle/>
          <a:p>
            <a:r>
              <a:rPr lang="de-DE" smtClean="0"/>
              <a:t>Hörversuch </a:t>
            </a:r>
            <a:endParaRPr lang="de-DE"/>
          </a:p>
        </p:txBody>
      </p:sp>
      <p:sp>
        <p:nvSpPr>
          <p:cNvPr id="4" name="Foliennummernplatzhalter 3"/>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EFFDB91F-CD67-1B4A-975E-138B083A801E}" type="datetime1">
              <a:rPr lang="de-DE" smtClean="0"/>
              <a:pPr/>
              <a:t>12.10.2017</a:t>
            </a:fld>
            <a:endParaRPr lang="de-DE"/>
          </a:p>
        </p:txBody>
      </p:sp>
      <p:sp>
        <p:nvSpPr>
          <p:cNvPr id="6" name="Fußzeilenplatzhalter 5"/>
          <p:cNvSpPr>
            <a:spLocks noGrp="1"/>
          </p:cNvSpPr>
          <p:nvPr>
            <p:ph type="ftr" sz="quarter" idx="11"/>
          </p:nvPr>
        </p:nvSpPr>
        <p:spPr/>
        <p:txBody>
          <a:bodyPr/>
          <a:lstStyle/>
          <a:p>
            <a:r>
              <a:rPr lang="de-DE" smtClean="0"/>
              <a:t>Hörversuch </a:t>
            </a:r>
            <a:endParaRPr lang="de-DE"/>
          </a:p>
        </p:txBody>
      </p:sp>
      <p:sp>
        <p:nvSpPr>
          <p:cNvPr id="7" name="Foliennummernplatzhalter 6"/>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6BB6AFBA-AE2E-0946-B863-F556A0DE72F9}" type="datetime1">
              <a:rPr lang="de-DE" smtClean="0"/>
              <a:pPr/>
              <a:t>12.10.2017</a:t>
            </a:fld>
            <a:endParaRPr lang="de-DE"/>
          </a:p>
        </p:txBody>
      </p:sp>
      <p:sp>
        <p:nvSpPr>
          <p:cNvPr id="6" name="Fußzeilenplatzhalter 5"/>
          <p:cNvSpPr>
            <a:spLocks noGrp="1"/>
          </p:cNvSpPr>
          <p:nvPr>
            <p:ph type="ftr" sz="quarter" idx="11"/>
          </p:nvPr>
        </p:nvSpPr>
        <p:spPr/>
        <p:txBody>
          <a:bodyPr/>
          <a:lstStyle/>
          <a:p>
            <a:r>
              <a:rPr lang="de-DE" smtClean="0"/>
              <a:t>Hörversuch </a:t>
            </a:r>
            <a:endParaRPr lang="de-DE"/>
          </a:p>
        </p:txBody>
      </p:sp>
      <p:sp>
        <p:nvSpPr>
          <p:cNvPr id="7" name="Foliennummernplatzhalter 6"/>
          <p:cNvSpPr>
            <a:spLocks noGrp="1"/>
          </p:cNvSpPr>
          <p:nvPr>
            <p:ph type="sldNum" sz="quarter" idx="12"/>
          </p:nvPr>
        </p:nvSpPr>
        <p:spPr/>
        <p:txBody>
          <a:bodyPr/>
          <a:lstStyle/>
          <a:p>
            <a:fld id="{B5511233-C1D0-AE4D-9B0A-F68E98D2E84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416B7-F4DC-D641-86CC-0928FE9BBD17}" type="datetime1">
              <a:rPr lang="de-DE" smtClean="0"/>
              <a:pPr/>
              <a:t>12.10.2017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Hörversuch </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11233-C1D0-AE4D-9B0A-F68E98D2E84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rat-talk.com/threads/ash-vs-alder-body-sound-question.19578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uitarplayer.com/miscellaneous/1139/all-about-tonewoods/1459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telacis.com/2010/07/08/alder-vs-swamp-ash-maple-vs-rosewood-and-a-neck-swap-the-definitive-comparison-with-audio-cli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file://localhost/Users/tilmannzwicker/Music/GITEC/Ho%CC%88rversuch%20Holzklang/Schalle/Neck%20-%20Clean%20-%20Ash%20w%20Maple%20-%20Pete%20Lacis.mp3" TargetMode="External"/><Relationship Id="rId4" Type="http://schemas.openxmlformats.org/officeDocument/2006/relationships/audio" Target="file://localhost/Users/tilmannzwicker/Music/GITEC/Ho%CC%88rversuch%20Holzklang/Schalle/Neck%20-%20Clean%20-%20Ash%20w%20Rosewood%20-%20Pete%20Lacis.mp3" TargetMode="External"/><Relationship Id="rId5" Type="http://schemas.openxmlformats.org/officeDocument/2006/relationships/slideLayout" Target="../slideLayouts/slideLayout2.xml"/><Relationship Id="rId6" Type="http://schemas.openxmlformats.org/officeDocument/2006/relationships/notesSlide" Target="../notesSlides/notesSlide2.xml"/><Relationship Id="rId7" Type="http://schemas.openxmlformats.org/officeDocument/2006/relationships/image" Target="../media/image3.png"/><Relationship Id="rId1" Type="http://schemas.openxmlformats.org/officeDocument/2006/relationships/audio" Target="file://localhost/Users/tilmannzwicker/Music/GITEC/Ho%CC%88rversuch%20Holzklang/Schalle/Neck%20-%20Clean%20-%20Alder%20w%20Maple%20-%20Pete%20Lacis.mp3" TargetMode="External"/><Relationship Id="rId2" Type="http://schemas.openxmlformats.org/officeDocument/2006/relationships/audio" Target="file://localhost/Users/tilmannzwicker/Music/GITEC/Ho%CC%88rversuch%20Holzklang/Schalle/Neck%20-%20Clean%20-%20Alder%20w%20Rosewood%20-%20Pete%20Lacis.mp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audio" Target="file://localhost/Users/tilmannzwicker/Music/GITEC/Ho%CC%88rversuch%20Holzklang/Schalle/HV-Ho%CC%88rversuch-Listening-2.wav" TargetMode="External"/><Relationship Id="rId2" Type="http://schemas.openxmlformats.org/officeDocument/2006/relationships/slideLayout" Target="../slideLayouts/slideLayout2.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a:effectLst/>
        </p:spPr>
        <p:txBody>
          <a:bodyPr wrap="none" anchor="ctr">
            <a:prstTxWarp prst="textNoShape">
              <a:avLst/>
            </a:prstTxWarp>
          </a:bodyPr>
          <a:lstStyle/>
          <a:p>
            <a:pPr eaLnBrk="1" hangingPunct="1"/>
            <a:endParaRPr lang="de-DE"/>
          </a:p>
        </p:txBody>
      </p:sp>
      <p:pic>
        <p:nvPicPr>
          <p:cNvPr id="5" name="Bild 4" descr="GITEC.jpg"/>
          <p:cNvPicPr>
            <a:picLocks noChangeAspect="1"/>
          </p:cNvPicPr>
          <p:nvPr/>
        </p:nvPicPr>
        <p:blipFill>
          <a:blip r:embed="rId3"/>
          <a:stretch>
            <a:fillRect/>
          </a:stretch>
        </p:blipFill>
        <p:spPr>
          <a:xfrm>
            <a:off x="0" y="-1"/>
            <a:ext cx="9144000" cy="6858001"/>
          </a:xfrm>
          <a:prstGeom prst="rect">
            <a:avLst/>
          </a:prstGeom>
        </p:spPr>
      </p:pic>
      <p:sp>
        <p:nvSpPr>
          <p:cNvPr id="6" name="Textfeld 5"/>
          <p:cNvSpPr txBox="1"/>
          <p:nvPr/>
        </p:nvSpPr>
        <p:spPr>
          <a:xfrm flipH="1">
            <a:off x="2868076" y="4277293"/>
            <a:ext cx="3173534" cy="1569660"/>
          </a:xfrm>
          <a:prstGeom prst="rect">
            <a:avLst/>
          </a:prstGeom>
          <a:noFill/>
        </p:spPr>
        <p:txBody>
          <a:bodyPr wrap="square" rtlCol="0">
            <a:spAutoFit/>
          </a:bodyPr>
          <a:lstStyle/>
          <a:p>
            <a:r>
              <a:rPr lang="de-DE" sz="9600" dirty="0" smtClean="0">
                <a:solidFill>
                  <a:srgbClr val="CCFFCC"/>
                </a:solidFill>
              </a:rPr>
              <a:t>2017</a:t>
            </a:r>
            <a:endParaRPr lang="de-DE" sz="9600" dirty="0">
              <a:solidFill>
                <a:srgbClr val="CCFF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feld 8"/>
          <p:cNvSpPr txBox="1"/>
          <p:nvPr/>
        </p:nvSpPr>
        <p:spPr>
          <a:xfrm>
            <a:off x="0" y="5473005"/>
            <a:ext cx="8934529" cy="1384995"/>
          </a:xfrm>
          <a:prstGeom prst="rect">
            <a:avLst/>
          </a:prstGeom>
          <a:noFill/>
        </p:spPr>
        <p:txBody>
          <a:bodyPr wrap="square" rtlCol="0">
            <a:spAutoFit/>
          </a:bodyPr>
          <a:lstStyle/>
          <a:p>
            <a:r>
              <a:rPr lang="en-US" sz="1200" b="1" u="sng" dirty="0" err="1" smtClean="0"/>
              <a:t>Legende</a:t>
            </a:r>
            <a:r>
              <a:rPr lang="en-US" sz="1200" b="1" u="sng" dirty="0" smtClean="0"/>
              <a:t>:</a:t>
            </a:r>
            <a:endParaRPr lang="de-DE" sz="1200" dirty="0" smtClean="0"/>
          </a:p>
          <a:p>
            <a:r>
              <a:rPr lang="en-US" sz="1200" b="1" dirty="0" smtClean="0"/>
              <a:t>- </a:t>
            </a:r>
            <a:r>
              <a:rPr lang="en-US" sz="1200" b="1" dirty="0" err="1" smtClean="0"/>
              <a:t>Gitarren-Korpus</a:t>
            </a:r>
            <a:r>
              <a:rPr lang="en-US" sz="1200" dirty="0" smtClean="0"/>
              <a:t>: </a:t>
            </a:r>
            <a:r>
              <a:rPr lang="en-US" sz="1200" dirty="0" err="1" smtClean="0"/>
              <a:t>er</a:t>
            </a:r>
            <a:r>
              <a:rPr lang="en-US" sz="1200" dirty="0" smtClean="0"/>
              <a:t> = </a:t>
            </a:r>
            <a:r>
              <a:rPr lang="en-US" sz="1200" dirty="0" err="1" smtClean="0"/>
              <a:t>Erle</a:t>
            </a:r>
            <a:r>
              <a:rPr lang="en-US" sz="1200" dirty="0" smtClean="0"/>
              <a:t> (alder body), </a:t>
            </a:r>
            <a:r>
              <a:rPr lang="en-US" sz="1200" dirty="0" err="1" smtClean="0"/>
              <a:t>es</a:t>
            </a:r>
            <a:r>
              <a:rPr lang="en-US" sz="1200" dirty="0" smtClean="0"/>
              <a:t> = </a:t>
            </a:r>
            <a:r>
              <a:rPr lang="en-US" sz="1200" dirty="0" err="1" smtClean="0"/>
              <a:t>Esche</a:t>
            </a:r>
            <a:r>
              <a:rPr lang="en-US" sz="1200" dirty="0" smtClean="0"/>
              <a:t> (swamp ash body), </a:t>
            </a:r>
            <a:br>
              <a:rPr lang="en-US" sz="1200" dirty="0" smtClean="0"/>
            </a:br>
            <a:r>
              <a:rPr lang="en-US" sz="1200" b="1" dirty="0" smtClean="0"/>
              <a:t>- </a:t>
            </a:r>
            <a:r>
              <a:rPr lang="en-US" sz="1200" b="1" dirty="0" err="1" smtClean="0"/>
              <a:t>Gitarren-Hälse</a:t>
            </a:r>
            <a:r>
              <a:rPr lang="en-US" sz="1200" dirty="0" smtClean="0"/>
              <a:t>: a = </a:t>
            </a:r>
            <a:r>
              <a:rPr lang="en-US" sz="1200" dirty="0" err="1" smtClean="0"/>
              <a:t>Ahorngriffbrett</a:t>
            </a:r>
            <a:r>
              <a:rPr lang="en-US" sz="1200" dirty="0" smtClean="0"/>
              <a:t> (one-piece maple neck), </a:t>
            </a:r>
            <a:r>
              <a:rPr lang="en-US" sz="1200" dirty="0" err="1" smtClean="0"/>
              <a:t>p</a:t>
            </a:r>
            <a:r>
              <a:rPr lang="en-US" sz="1200" dirty="0" smtClean="0"/>
              <a:t> = </a:t>
            </a:r>
            <a:r>
              <a:rPr lang="en-US" sz="1200" dirty="0" err="1" smtClean="0"/>
              <a:t>Palisandergriffbrett</a:t>
            </a:r>
            <a:r>
              <a:rPr lang="en-US" sz="1200" dirty="0" smtClean="0"/>
              <a:t> (maple neck + Brazilian rosewood board).</a:t>
            </a:r>
            <a:br>
              <a:rPr lang="en-US" sz="1200" dirty="0" smtClean="0"/>
            </a:br>
            <a:r>
              <a:rPr lang="de-DE" sz="1200" b="1" dirty="0" smtClean="0"/>
              <a:t>-</a:t>
            </a:r>
            <a:r>
              <a:rPr lang="de-DE" sz="1200" dirty="0" smtClean="0"/>
              <a:t> Bei den </a:t>
            </a:r>
            <a:r>
              <a:rPr lang="de-DE" sz="1200" b="1" dirty="0" smtClean="0"/>
              <a:t>„+3dB“</a:t>
            </a:r>
            <a:r>
              <a:rPr lang="de-DE" sz="1200" dirty="0" smtClean="0"/>
              <a:t>-Files wurde nur bei einem der beiden Schalle im Paar mit einem EQ gefiltert, gleicher Quell-Sound.</a:t>
            </a:r>
            <a:br>
              <a:rPr lang="de-DE" sz="1200" dirty="0" smtClean="0"/>
            </a:br>
            <a:r>
              <a:rPr lang="de-DE" sz="1200" b="1" dirty="0" smtClean="0"/>
              <a:t>-</a:t>
            </a:r>
            <a:r>
              <a:rPr lang="de-DE" sz="1200" dirty="0" smtClean="0"/>
              <a:t> Die mit </a:t>
            </a:r>
            <a:r>
              <a:rPr lang="de-DE" sz="1200" b="1" dirty="0" err="1" smtClean="0"/>
              <a:t>Rep</a:t>
            </a:r>
            <a:r>
              <a:rPr lang="de-DE" sz="1200" dirty="0" smtClean="0"/>
              <a:t> bezeichneten Schall-Paare sind identisch (d.h. es ist die Wiederholung des gleichen </a:t>
            </a:r>
            <a:r>
              <a:rPr lang="de-DE" sz="1200" dirty="0" err="1" smtClean="0"/>
              <a:t>Quell-Sounds-Paares</a:t>
            </a:r>
            <a:r>
              <a:rPr lang="de-DE" sz="1200" dirty="0" smtClean="0"/>
              <a:t>).</a:t>
            </a:r>
            <a:br>
              <a:rPr lang="de-DE" sz="1200" dirty="0" smtClean="0"/>
            </a:br>
            <a:r>
              <a:rPr lang="de-DE" sz="1200" b="1" dirty="0" smtClean="0"/>
              <a:t>- x - y</a:t>
            </a:r>
            <a:r>
              <a:rPr lang="de-DE" sz="1200" dirty="0" smtClean="0"/>
              <a:t> = gleiche Gitarre, gleiches aber wiederholt gespieltes Riff.</a:t>
            </a:r>
            <a:br>
              <a:rPr lang="de-DE" sz="1200" dirty="0" smtClean="0"/>
            </a:br>
            <a:r>
              <a:rPr lang="de-DE" sz="1200" b="1" dirty="0" smtClean="0"/>
              <a:t>- 1x - 2x</a:t>
            </a:r>
            <a:r>
              <a:rPr lang="de-DE" sz="1200" dirty="0" smtClean="0"/>
              <a:t> = gleiche Gitarre, verschiedene Riffs.</a:t>
            </a:r>
          </a:p>
        </p:txBody>
      </p:sp>
      <p:sp>
        <p:nvSpPr>
          <p:cNvPr id="2" name="Titel 1"/>
          <p:cNvSpPr>
            <a:spLocks noGrp="1"/>
          </p:cNvSpPr>
          <p:nvPr>
            <p:ph type="title"/>
          </p:nvPr>
        </p:nvSpPr>
        <p:spPr>
          <a:xfrm>
            <a:off x="457200" y="0"/>
            <a:ext cx="8229600" cy="1143000"/>
          </a:xfrm>
        </p:spPr>
        <p:txBody>
          <a:bodyPr/>
          <a:lstStyle/>
          <a:p>
            <a:r>
              <a:rPr lang="de-DE" dirty="0" smtClean="0"/>
              <a:t>Versuchsablauf:</a:t>
            </a:r>
            <a:endParaRPr lang="de-DE" dirty="0"/>
          </a:p>
        </p:txBody>
      </p:sp>
      <p:sp>
        <p:nvSpPr>
          <p:cNvPr id="3" name="Inhaltsplatzhalter 2"/>
          <p:cNvSpPr>
            <a:spLocks noGrp="1"/>
          </p:cNvSpPr>
          <p:nvPr>
            <p:ph idx="1"/>
          </p:nvPr>
        </p:nvSpPr>
        <p:spPr>
          <a:xfrm>
            <a:off x="176397" y="1014204"/>
            <a:ext cx="8758131" cy="1878482"/>
          </a:xfrm>
        </p:spPr>
        <p:txBody>
          <a:bodyPr>
            <a:noAutofit/>
          </a:bodyPr>
          <a:lstStyle/>
          <a:p>
            <a:r>
              <a:rPr lang="de-DE" sz="2000" dirty="0" smtClean="0">
                <a:solidFill>
                  <a:srgbClr val="008000"/>
                </a:solidFill>
              </a:rPr>
              <a:t>Die Versuchsperson wurde gebeten, 3 Sequenzen von Vergleichspaar-Schallen anzuhören, und sofort nur das Urteil abzugeben, wie groß der empfundene Unterschiede auf eine Skala von 1 – 10 war: eine im Prinzip sehr einfache Aufgabe. Die Beurteilungen wurden registriert.</a:t>
            </a:r>
          </a:p>
          <a:p>
            <a:r>
              <a:rPr lang="de-DE" sz="2000" dirty="0" smtClean="0">
                <a:solidFill>
                  <a:srgbClr val="008000"/>
                </a:solidFill>
              </a:rPr>
              <a:t>Die untenstehenden Paarungen von Vergleichsschallen wurden (jeweils mit 1 sofortigen Wiederholung) präsentiert und beurteilt.</a:t>
            </a:r>
          </a:p>
          <a:p>
            <a:endParaRPr lang="de-DE" sz="2000" dirty="0">
              <a:solidFill>
                <a:srgbClr val="008000"/>
              </a:solidFill>
            </a:endParaRPr>
          </a:p>
        </p:txBody>
      </p:sp>
      <p:sp>
        <p:nvSpPr>
          <p:cNvPr id="4" name="Fußzeilenplatzhalter 3"/>
          <p:cNvSpPr>
            <a:spLocks noGrp="1"/>
          </p:cNvSpPr>
          <p:nvPr>
            <p:ph type="ftr" sz="quarter" idx="11"/>
          </p:nvPr>
        </p:nvSpPr>
        <p:spPr>
          <a:xfrm>
            <a:off x="3124200" y="6492875"/>
            <a:ext cx="2895600" cy="365125"/>
          </a:xfrm>
        </p:spPr>
        <p:txBody>
          <a:bodyPr/>
          <a:lstStyle/>
          <a:p>
            <a:r>
              <a:rPr lang="de-DE" dirty="0" smtClean="0"/>
              <a:t>Hörversuch </a:t>
            </a:r>
            <a:endParaRPr lang="de-DE" dirty="0"/>
          </a:p>
        </p:txBody>
      </p:sp>
      <p:sp>
        <p:nvSpPr>
          <p:cNvPr id="5" name="Foliennummernplatzhalter 4"/>
          <p:cNvSpPr>
            <a:spLocks noGrp="1"/>
          </p:cNvSpPr>
          <p:nvPr>
            <p:ph type="sldNum" sz="quarter" idx="12"/>
          </p:nvPr>
        </p:nvSpPr>
        <p:spPr/>
        <p:txBody>
          <a:bodyPr/>
          <a:lstStyle/>
          <a:p>
            <a:fld id="{B5511233-C1D0-AE4D-9B0A-F68E98D2E84E}" type="slidenum">
              <a:rPr lang="de-DE" smtClean="0"/>
              <a:pPr/>
              <a:t>10</a:t>
            </a:fld>
            <a:endParaRPr lang="de-DE"/>
          </a:p>
        </p:txBody>
      </p:sp>
      <p:sp>
        <p:nvSpPr>
          <p:cNvPr id="6" name="Textfeld 5"/>
          <p:cNvSpPr txBox="1"/>
          <p:nvPr/>
        </p:nvSpPr>
        <p:spPr>
          <a:xfrm>
            <a:off x="176397" y="3086706"/>
            <a:ext cx="2947803" cy="2308324"/>
          </a:xfrm>
          <a:prstGeom prst="rect">
            <a:avLst/>
          </a:prstGeom>
          <a:noFill/>
          <a:ln>
            <a:solidFill>
              <a:schemeClr val="tx1"/>
            </a:solidFill>
          </a:ln>
        </p:spPr>
        <p:txBody>
          <a:bodyPr wrap="square" rtlCol="0">
            <a:spAutoFit/>
          </a:bodyPr>
          <a:lstStyle/>
          <a:p>
            <a:r>
              <a:rPr lang="de-DE" u="sng" dirty="0" smtClean="0"/>
              <a:t>Durchlauf 1:</a:t>
            </a:r>
          </a:p>
          <a:p>
            <a:r>
              <a:rPr lang="de-DE" dirty="0" smtClean="0">
                <a:solidFill>
                  <a:srgbClr val="008000"/>
                </a:solidFill>
              </a:rPr>
              <a:t>1. er / p  -  es / p</a:t>
            </a:r>
            <a:r>
              <a:rPr lang="de-DE" dirty="0" smtClean="0"/>
              <a:t/>
            </a:r>
            <a:br>
              <a:rPr lang="de-DE" dirty="0" smtClean="0"/>
            </a:br>
            <a:r>
              <a:rPr lang="de-DE" dirty="0" smtClean="0">
                <a:solidFill>
                  <a:srgbClr val="3366FF"/>
                </a:solidFill>
              </a:rPr>
              <a:t>2. es / a  -  er / a</a:t>
            </a:r>
            <a:r>
              <a:rPr lang="de-DE" dirty="0" smtClean="0"/>
              <a:t/>
            </a:r>
            <a:br>
              <a:rPr lang="de-DE" dirty="0" smtClean="0"/>
            </a:br>
            <a:r>
              <a:rPr lang="de-DE" dirty="0" smtClean="0"/>
              <a:t>3. +3dB @ 725Hz</a:t>
            </a:r>
            <a:br>
              <a:rPr lang="de-DE" dirty="0" smtClean="0"/>
            </a:br>
            <a:r>
              <a:rPr lang="de-DE" dirty="0" smtClean="0">
                <a:solidFill>
                  <a:srgbClr val="FF0000"/>
                </a:solidFill>
              </a:rPr>
              <a:t>4. es / a  -  es / p </a:t>
            </a:r>
            <a:r>
              <a:rPr lang="de-DE" dirty="0" smtClean="0"/>
              <a:t/>
            </a:r>
            <a:br>
              <a:rPr lang="de-DE" dirty="0" smtClean="0"/>
            </a:br>
            <a:r>
              <a:rPr lang="de-DE" dirty="0" smtClean="0"/>
              <a:t>5. x – y</a:t>
            </a:r>
            <a:br>
              <a:rPr lang="de-DE" dirty="0" smtClean="0"/>
            </a:br>
            <a:r>
              <a:rPr lang="de-DE" dirty="0" smtClean="0">
                <a:solidFill>
                  <a:srgbClr val="FFFF00"/>
                </a:solidFill>
              </a:rPr>
              <a:t>6. er / a  -  er / p</a:t>
            </a:r>
          </a:p>
          <a:p>
            <a:endParaRPr lang="de-DE" dirty="0"/>
          </a:p>
        </p:txBody>
      </p:sp>
      <p:sp>
        <p:nvSpPr>
          <p:cNvPr id="7" name="Textfeld 6"/>
          <p:cNvSpPr txBox="1"/>
          <p:nvPr/>
        </p:nvSpPr>
        <p:spPr>
          <a:xfrm>
            <a:off x="3124200" y="3086706"/>
            <a:ext cx="2895600" cy="2308324"/>
          </a:xfrm>
          <a:prstGeom prst="rect">
            <a:avLst/>
          </a:prstGeom>
          <a:noFill/>
          <a:ln>
            <a:solidFill>
              <a:schemeClr val="tx1"/>
            </a:solidFill>
          </a:ln>
        </p:spPr>
        <p:txBody>
          <a:bodyPr wrap="square" rtlCol="0">
            <a:spAutoFit/>
          </a:bodyPr>
          <a:lstStyle/>
          <a:p>
            <a:r>
              <a:rPr lang="de-DE" u="sng" dirty="0" smtClean="0"/>
              <a:t>Durchlauf 2:</a:t>
            </a:r>
          </a:p>
          <a:p>
            <a:r>
              <a:rPr lang="de-DE" dirty="0" smtClean="0">
                <a:solidFill>
                  <a:srgbClr val="008000"/>
                </a:solidFill>
              </a:rPr>
              <a:t>1. er / p  -  es / p  (Rep2)</a:t>
            </a:r>
            <a:r>
              <a:rPr lang="de-DE" dirty="0" smtClean="0"/>
              <a:t/>
            </a:r>
            <a:br>
              <a:rPr lang="de-DE" dirty="0" smtClean="0"/>
            </a:br>
            <a:r>
              <a:rPr lang="de-DE" dirty="0" smtClean="0">
                <a:solidFill>
                  <a:srgbClr val="3366FF"/>
                </a:solidFill>
              </a:rPr>
              <a:t>2. es / a  -  er / a</a:t>
            </a:r>
            <a:r>
              <a:rPr lang="de-DE" dirty="0" smtClean="0"/>
              <a:t/>
            </a:r>
            <a:br>
              <a:rPr lang="de-DE" dirty="0" smtClean="0"/>
            </a:br>
            <a:r>
              <a:rPr lang="de-DE" dirty="0" smtClean="0"/>
              <a:t>3. x – y</a:t>
            </a:r>
            <a:br>
              <a:rPr lang="de-DE" dirty="0" smtClean="0"/>
            </a:br>
            <a:r>
              <a:rPr lang="de-DE" dirty="0" smtClean="0"/>
              <a:t>4. 1x – 2x</a:t>
            </a:r>
            <a:br>
              <a:rPr lang="de-DE" dirty="0" smtClean="0"/>
            </a:br>
            <a:r>
              <a:rPr lang="de-DE" dirty="0" smtClean="0"/>
              <a:t>5. x – y</a:t>
            </a:r>
            <a:br>
              <a:rPr lang="de-DE" dirty="0" smtClean="0"/>
            </a:br>
            <a:r>
              <a:rPr lang="de-DE" dirty="0" smtClean="0">
                <a:solidFill>
                  <a:srgbClr val="008000"/>
                </a:solidFill>
              </a:rPr>
              <a:t>6. er / p  - es / p  (Rep2)</a:t>
            </a:r>
          </a:p>
          <a:p>
            <a:endParaRPr lang="de-DE" dirty="0"/>
          </a:p>
        </p:txBody>
      </p:sp>
      <p:sp>
        <p:nvSpPr>
          <p:cNvPr id="8" name="Textfeld 7"/>
          <p:cNvSpPr txBox="1"/>
          <p:nvPr/>
        </p:nvSpPr>
        <p:spPr>
          <a:xfrm>
            <a:off x="6019801" y="3086706"/>
            <a:ext cx="2914728" cy="2308324"/>
          </a:xfrm>
          <a:prstGeom prst="rect">
            <a:avLst/>
          </a:prstGeom>
          <a:noFill/>
          <a:ln>
            <a:solidFill>
              <a:schemeClr val="tx1"/>
            </a:solidFill>
          </a:ln>
        </p:spPr>
        <p:txBody>
          <a:bodyPr wrap="square" rtlCol="0">
            <a:spAutoFit/>
          </a:bodyPr>
          <a:lstStyle/>
          <a:p>
            <a:r>
              <a:rPr lang="de-DE" u="sng" dirty="0" smtClean="0"/>
              <a:t>Durchlauf 3:</a:t>
            </a:r>
          </a:p>
          <a:p>
            <a:r>
              <a:rPr lang="de-DE" dirty="0" smtClean="0"/>
              <a:t>1. +3dB @ 2kHz </a:t>
            </a:r>
            <a:br>
              <a:rPr lang="de-DE" dirty="0" smtClean="0"/>
            </a:br>
            <a:r>
              <a:rPr lang="de-DE" dirty="0" smtClean="0">
                <a:solidFill>
                  <a:srgbClr val="FF0000"/>
                </a:solidFill>
              </a:rPr>
              <a:t>2. es / a  -  es / p  (Rep1)</a:t>
            </a:r>
            <a:r>
              <a:rPr lang="de-DE" dirty="0" smtClean="0"/>
              <a:t/>
            </a:r>
            <a:br>
              <a:rPr lang="de-DE" dirty="0" smtClean="0"/>
            </a:br>
            <a:r>
              <a:rPr lang="de-DE" dirty="0" smtClean="0">
                <a:solidFill>
                  <a:srgbClr val="FFFF00"/>
                </a:solidFill>
              </a:rPr>
              <a:t>3. er / a  -  er / p</a:t>
            </a:r>
            <a:r>
              <a:rPr lang="de-DE" dirty="0" smtClean="0"/>
              <a:t/>
            </a:r>
            <a:br>
              <a:rPr lang="de-DE" dirty="0" smtClean="0"/>
            </a:br>
            <a:r>
              <a:rPr lang="de-DE" dirty="0" smtClean="0"/>
              <a:t>4. x – y</a:t>
            </a:r>
            <a:br>
              <a:rPr lang="de-DE" dirty="0" smtClean="0"/>
            </a:br>
            <a:r>
              <a:rPr lang="de-DE" dirty="0" smtClean="0">
                <a:solidFill>
                  <a:srgbClr val="FF0000"/>
                </a:solidFill>
              </a:rPr>
              <a:t>5. es / a  -  es / p (</a:t>
            </a:r>
            <a:r>
              <a:rPr lang="de-DE" dirty="0" err="1" smtClean="0">
                <a:solidFill>
                  <a:srgbClr val="FF0000"/>
                </a:solidFill>
              </a:rPr>
              <a:t>Rep</a:t>
            </a:r>
            <a:r>
              <a:rPr lang="de-DE" dirty="0" smtClean="0">
                <a:solidFill>
                  <a:srgbClr val="FF0000"/>
                </a:solidFill>
              </a:rPr>
              <a:t> 1)</a:t>
            </a:r>
            <a:r>
              <a:rPr lang="de-DE" dirty="0" smtClean="0"/>
              <a:t/>
            </a:r>
            <a:br>
              <a:rPr lang="de-DE" dirty="0" smtClean="0"/>
            </a:br>
            <a:r>
              <a:rPr lang="de-DE" dirty="0" smtClean="0"/>
              <a:t>6. x – y</a:t>
            </a:r>
          </a:p>
          <a:p>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Ergebnisse (1)</a:t>
            </a:r>
            <a:endParaRPr lang="de-DE" dirty="0"/>
          </a:p>
        </p:txBody>
      </p:sp>
      <p:pic>
        <p:nvPicPr>
          <p:cNvPr id="6" name="Inhaltsplatzhalter 5" descr="Lacis-Experiment Results Fig 1.jpg"/>
          <p:cNvPicPr>
            <a:picLocks noGrp="1" noChangeAspect="1"/>
          </p:cNvPicPr>
          <p:nvPr>
            <p:ph idx="1"/>
          </p:nvPr>
        </p:nvPicPr>
        <p:blipFill>
          <a:blip r:embed="rId2"/>
          <a:srcRect l="-2184" r="-2184"/>
          <a:stretch>
            <a:fillRect/>
          </a:stretch>
        </p:blipFill>
        <p:spPr>
          <a:xfrm>
            <a:off x="457200" y="1327666"/>
            <a:ext cx="8229600" cy="4525963"/>
          </a:xfrm>
        </p:spPr>
      </p:pic>
      <p:sp>
        <p:nvSpPr>
          <p:cNvPr id="4" name="Fußzeilenplatzhalter 3"/>
          <p:cNvSpPr>
            <a:spLocks noGrp="1"/>
          </p:cNvSpPr>
          <p:nvPr>
            <p:ph type="ftr" sz="quarter" idx="11"/>
          </p:nvPr>
        </p:nvSpPr>
        <p:spPr>
          <a:xfrm>
            <a:off x="3124200" y="6492875"/>
            <a:ext cx="2895600" cy="365125"/>
          </a:xfrm>
        </p:spPr>
        <p:txBody>
          <a:bodyPr/>
          <a:lstStyle/>
          <a:p>
            <a:r>
              <a:rPr lang="de-DE" dirty="0" smtClean="0"/>
              <a:t>Hörversuch </a:t>
            </a:r>
            <a:endParaRPr lang="de-DE" dirty="0"/>
          </a:p>
        </p:txBody>
      </p:sp>
      <p:sp>
        <p:nvSpPr>
          <p:cNvPr id="5" name="Foliennummernplatzhalter 4"/>
          <p:cNvSpPr>
            <a:spLocks noGrp="1"/>
          </p:cNvSpPr>
          <p:nvPr>
            <p:ph type="sldNum" sz="quarter" idx="12"/>
          </p:nvPr>
        </p:nvSpPr>
        <p:spPr/>
        <p:txBody>
          <a:bodyPr/>
          <a:lstStyle/>
          <a:p>
            <a:fld id="{B5511233-C1D0-AE4D-9B0A-F68E98D2E84E}" type="slidenum">
              <a:rPr lang="de-DE" smtClean="0"/>
              <a:pPr/>
              <a:t>11</a:t>
            </a:fld>
            <a:endParaRPr lang="de-DE"/>
          </a:p>
        </p:txBody>
      </p:sp>
      <p:sp>
        <p:nvSpPr>
          <p:cNvPr id="7" name="Textfeld 6"/>
          <p:cNvSpPr txBox="1"/>
          <p:nvPr/>
        </p:nvSpPr>
        <p:spPr>
          <a:xfrm>
            <a:off x="635031" y="958334"/>
            <a:ext cx="7857928" cy="369332"/>
          </a:xfrm>
          <a:prstGeom prst="rect">
            <a:avLst/>
          </a:prstGeom>
          <a:noFill/>
        </p:spPr>
        <p:txBody>
          <a:bodyPr wrap="none" rtlCol="0">
            <a:spAutoFit/>
          </a:bodyPr>
          <a:lstStyle/>
          <a:p>
            <a:r>
              <a:rPr lang="de-DE" dirty="0" smtClean="0"/>
              <a:t>Für jede Versuchperson alle Aussagen: verschiedene Holz-Kombinationen</a:t>
            </a:r>
            <a:endParaRPr lang="de-DE" dirty="0"/>
          </a:p>
        </p:txBody>
      </p:sp>
      <p:sp>
        <p:nvSpPr>
          <p:cNvPr id="8" name="Textfeld 7"/>
          <p:cNvSpPr txBox="1"/>
          <p:nvPr/>
        </p:nvSpPr>
        <p:spPr>
          <a:xfrm>
            <a:off x="0" y="5944651"/>
            <a:ext cx="8524276" cy="646331"/>
          </a:xfrm>
          <a:prstGeom prst="rect">
            <a:avLst/>
          </a:prstGeom>
          <a:noFill/>
        </p:spPr>
        <p:txBody>
          <a:bodyPr wrap="none" rtlCol="0">
            <a:spAutoFit/>
          </a:bodyPr>
          <a:lstStyle/>
          <a:p>
            <a:pPr>
              <a:buFontTx/>
              <a:buChar char="-"/>
            </a:pPr>
            <a:r>
              <a:rPr lang="de-DE" dirty="0" smtClean="0"/>
              <a:t> Ergebnisse streuen sehr stark: von „höre keinen Unterschiede“ bis „total anders“.</a:t>
            </a:r>
          </a:p>
          <a:p>
            <a:pPr>
              <a:buFontTx/>
              <a:buChar char="-"/>
            </a:pPr>
            <a:r>
              <a:rPr lang="de-DE" dirty="0" smtClean="0"/>
              <a:t> Wer einen </a:t>
            </a:r>
            <a:r>
              <a:rPr lang="de-DE" dirty="0" err="1" smtClean="0"/>
              <a:t>grossen</a:t>
            </a:r>
            <a:r>
              <a:rPr lang="de-DE" dirty="0" smtClean="0"/>
              <a:t> Unterschied hört, tut dies nicht konsistent,</a:t>
            </a:r>
            <a:endParaRPr lang="de-DE" dirty="0"/>
          </a:p>
        </p:txBody>
      </p:sp>
      <p:sp>
        <p:nvSpPr>
          <p:cNvPr id="9" name="Textfeld 8"/>
          <p:cNvSpPr txBox="1"/>
          <p:nvPr/>
        </p:nvSpPr>
        <p:spPr>
          <a:xfrm>
            <a:off x="0" y="4876800"/>
            <a:ext cx="635031" cy="738664"/>
          </a:xfrm>
          <a:prstGeom prst="rect">
            <a:avLst/>
          </a:prstGeom>
          <a:noFill/>
        </p:spPr>
        <p:txBody>
          <a:bodyPr wrap="square" rtlCol="0">
            <a:spAutoFit/>
          </a:bodyPr>
          <a:lstStyle/>
          <a:p>
            <a:r>
              <a:rPr lang="de-DE" sz="1400" dirty="0" smtClean="0">
                <a:solidFill>
                  <a:srgbClr val="008000"/>
                </a:solidFill>
              </a:rPr>
              <a:t>er / p  -  </a:t>
            </a:r>
          </a:p>
          <a:p>
            <a:r>
              <a:rPr lang="de-DE" sz="1400" dirty="0" smtClean="0">
                <a:solidFill>
                  <a:srgbClr val="008000"/>
                </a:solidFill>
              </a:rPr>
              <a:t>es / p</a:t>
            </a:r>
            <a:endParaRPr lang="de-DE" sz="1400" dirty="0">
              <a:solidFill>
                <a:srgbClr val="008000"/>
              </a:solidFill>
            </a:endParaRPr>
          </a:p>
        </p:txBody>
      </p:sp>
      <p:sp>
        <p:nvSpPr>
          <p:cNvPr id="10" name="Textfeld 9"/>
          <p:cNvSpPr txBox="1"/>
          <p:nvPr/>
        </p:nvSpPr>
        <p:spPr>
          <a:xfrm>
            <a:off x="0" y="3776133"/>
            <a:ext cx="635031" cy="738664"/>
          </a:xfrm>
          <a:prstGeom prst="rect">
            <a:avLst/>
          </a:prstGeom>
          <a:noFill/>
        </p:spPr>
        <p:txBody>
          <a:bodyPr wrap="square" rtlCol="0">
            <a:spAutoFit/>
          </a:bodyPr>
          <a:lstStyle/>
          <a:p>
            <a:r>
              <a:rPr lang="de-DE" sz="1400" dirty="0" smtClean="0">
                <a:solidFill>
                  <a:srgbClr val="3366FF"/>
                </a:solidFill>
              </a:rPr>
              <a:t>es / a  -  </a:t>
            </a:r>
          </a:p>
          <a:p>
            <a:r>
              <a:rPr lang="de-DE" sz="1400" dirty="0" smtClean="0">
                <a:solidFill>
                  <a:srgbClr val="3366FF"/>
                </a:solidFill>
              </a:rPr>
              <a:t>er / a</a:t>
            </a:r>
            <a:endParaRPr lang="de-DE" sz="1400" dirty="0">
              <a:solidFill>
                <a:srgbClr val="3366FF"/>
              </a:solidFill>
            </a:endParaRPr>
          </a:p>
        </p:txBody>
      </p:sp>
      <p:sp>
        <p:nvSpPr>
          <p:cNvPr id="11" name="Textfeld 10"/>
          <p:cNvSpPr txBox="1"/>
          <p:nvPr/>
        </p:nvSpPr>
        <p:spPr>
          <a:xfrm>
            <a:off x="0" y="1608667"/>
            <a:ext cx="635031" cy="738664"/>
          </a:xfrm>
          <a:prstGeom prst="rect">
            <a:avLst/>
          </a:prstGeom>
          <a:noFill/>
        </p:spPr>
        <p:txBody>
          <a:bodyPr wrap="square" rtlCol="0">
            <a:spAutoFit/>
          </a:bodyPr>
          <a:lstStyle/>
          <a:p>
            <a:r>
              <a:rPr lang="de-DE" sz="1400" dirty="0" smtClean="0">
                <a:solidFill>
                  <a:srgbClr val="FFFF00"/>
                </a:solidFill>
              </a:rPr>
              <a:t>er / a  -  </a:t>
            </a:r>
          </a:p>
          <a:p>
            <a:r>
              <a:rPr lang="de-DE" sz="1400" dirty="0" smtClean="0">
                <a:solidFill>
                  <a:srgbClr val="FFFF00"/>
                </a:solidFill>
              </a:rPr>
              <a:t>er / p</a:t>
            </a:r>
            <a:endParaRPr lang="de-DE" sz="1400" dirty="0">
              <a:solidFill>
                <a:srgbClr val="FFFF00"/>
              </a:solidFill>
            </a:endParaRPr>
          </a:p>
        </p:txBody>
      </p:sp>
      <p:sp>
        <p:nvSpPr>
          <p:cNvPr id="12" name="Textfeld 11"/>
          <p:cNvSpPr txBox="1"/>
          <p:nvPr/>
        </p:nvSpPr>
        <p:spPr>
          <a:xfrm>
            <a:off x="0" y="2667000"/>
            <a:ext cx="635031" cy="738664"/>
          </a:xfrm>
          <a:prstGeom prst="rect">
            <a:avLst/>
          </a:prstGeom>
          <a:noFill/>
        </p:spPr>
        <p:txBody>
          <a:bodyPr wrap="square" rtlCol="0">
            <a:spAutoFit/>
          </a:bodyPr>
          <a:lstStyle/>
          <a:p>
            <a:r>
              <a:rPr lang="de-DE" sz="1400" dirty="0" smtClean="0">
                <a:solidFill>
                  <a:srgbClr val="FF0000"/>
                </a:solidFill>
              </a:rPr>
              <a:t>es / a  </a:t>
            </a:r>
          </a:p>
          <a:p>
            <a:r>
              <a:rPr lang="de-DE" sz="1400" dirty="0" smtClean="0">
                <a:solidFill>
                  <a:srgbClr val="FF0000"/>
                </a:solidFill>
              </a:rPr>
              <a:t>-  </a:t>
            </a:r>
          </a:p>
          <a:p>
            <a:r>
              <a:rPr lang="de-DE" sz="1400" dirty="0" smtClean="0">
                <a:solidFill>
                  <a:srgbClr val="FF0000"/>
                </a:solidFill>
              </a:rPr>
              <a:t>es / p</a:t>
            </a:r>
            <a:endParaRPr lang="de-DE" sz="1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Ergebnisse (2)</a:t>
            </a:r>
            <a:endParaRPr lang="de-DE" dirty="0"/>
          </a:p>
        </p:txBody>
      </p:sp>
      <p:pic>
        <p:nvPicPr>
          <p:cNvPr id="6" name="Inhaltsplatzhalter 5" descr="Lacis-Experiment Results Fig 2.jpg"/>
          <p:cNvPicPr>
            <a:picLocks noGrp="1" noChangeAspect="1"/>
          </p:cNvPicPr>
          <p:nvPr>
            <p:ph idx="1"/>
          </p:nvPr>
        </p:nvPicPr>
        <p:blipFill>
          <a:blip r:embed="rId2"/>
          <a:srcRect l="-2079" r="-2079"/>
          <a:stretch>
            <a:fillRect/>
          </a:stretch>
        </p:blipFill>
        <p:spPr>
          <a:xfrm>
            <a:off x="457200" y="1327666"/>
            <a:ext cx="8229600" cy="4525963"/>
          </a:xfrm>
        </p:spPr>
      </p:pic>
      <p:sp>
        <p:nvSpPr>
          <p:cNvPr id="4" name="Fußzeilenplatzhalter 3"/>
          <p:cNvSpPr>
            <a:spLocks noGrp="1"/>
          </p:cNvSpPr>
          <p:nvPr>
            <p:ph type="ftr" sz="quarter" idx="11"/>
          </p:nvPr>
        </p:nvSpPr>
        <p:spPr>
          <a:xfrm>
            <a:off x="3124200" y="6492875"/>
            <a:ext cx="2895600" cy="365125"/>
          </a:xfrm>
        </p:spPr>
        <p:txBody>
          <a:bodyPr/>
          <a:lstStyle/>
          <a:p>
            <a:r>
              <a:rPr lang="de-DE" dirty="0" smtClean="0"/>
              <a:t>Hörversuch </a:t>
            </a:r>
            <a:endParaRPr lang="de-DE" dirty="0"/>
          </a:p>
        </p:txBody>
      </p:sp>
      <p:sp>
        <p:nvSpPr>
          <p:cNvPr id="5" name="Foliennummernplatzhalter 4"/>
          <p:cNvSpPr>
            <a:spLocks noGrp="1"/>
          </p:cNvSpPr>
          <p:nvPr>
            <p:ph type="sldNum" sz="quarter" idx="12"/>
          </p:nvPr>
        </p:nvSpPr>
        <p:spPr/>
        <p:txBody>
          <a:bodyPr/>
          <a:lstStyle/>
          <a:p>
            <a:fld id="{B5511233-C1D0-AE4D-9B0A-F68E98D2E84E}" type="slidenum">
              <a:rPr lang="de-DE" smtClean="0"/>
              <a:pPr/>
              <a:t>12</a:t>
            </a:fld>
            <a:endParaRPr lang="de-DE"/>
          </a:p>
        </p:txBody>
      </p:sp>
      <p:sp>
        <p:nvSpPr>
          <p:cNvPr id="7" name="Textfeld 6"/>
          <p:cNvSpPr txBox="1"/>
          <p:nvPr/>
        </p:nvSpPr>
        <p:spPr>
          <a:xfrm>
            <a:off x="635031" y="958334"/>
            <a:ext cx="6112483" cy="369332"/>
          </a:xfrm>
          <a:prstGeom prst="rect">
            <a:avLst/>
          </a:prstGeom>
          <a:noFill/>
        </p:spPr>
        <p:txBody>
          <a:bodyPr wrap="none" rtlCol="0">
            <a:spAutoFit/>
          </a:bodyPr>
          <a:lstStyle/>
          <a:p>
            <a:r>
              <a:rPr lang="de-DE" dirty="0" smtClean="0"/>
              <a:t>Für jede Versuchperson alle Aussagen: „</a:t>
            </a:r>
            <a:r>
              <a:rPr lang="de-DE" dirty="0" err="1" smtClean="0"/>
              <a:t>Kontroll“-Schalle</a:t>
            </a:r>
            <a:endParaRPr lang="de-DE" dirty="0"/>
          </a:p>
        </p:txBody>
      </p:sp>
      <p:sp>
        <p:nvSpPr>
          <p:cNvPr id="8" name="Textfeld 7"/>
          <p:cNvSpPr txBox="1"/>
          <p:nvPr/>
        </p:nvSpPr>
        <p:spPr>
          <a:xfrm>
            <a:off x="1713931" y="1327666"/>
            <a:ext cx="5769312" cy="307777"/>
          </a:xfrm>
          <a:prstGeom prst="rect">
            <a:avLst/>
          </a:prstGeom>
          <a:noFill/>
        </p:spPr>
        <p:txBody>
          <a:bodyPr wrap="square" rtlCol="0">
            <a:spAutoFit/>
          </a:bodyPr>
          <a:lstStyle/>
          <a:p>
            <a:r>
              <a:rPr lang="de-DE" sz="1400" dirty="0" smtClean="0">
                <a:solidFill>
                  <a:srgbClr val="0000FF"/>
                </a:solidFill>
              </a:rPr>
              <a:t>Dies ist jeweils der Unterschied zwischen ein und derselben Gitarre!! </a:t>
            </a:r>
            <a:endParaRPr lang="de-DE" sz="1400" dirty="0">
              <a:solidFill>
                <a:srgbClr val="0000FF"/>
              </a:solidFill>
            </a:endParaRPr>
          </a:p>
        </p:txBody>
      </p:sp>
      <p:sp>
        <p:nvSpPr>
          <p:cNvPr id="9" name="Textfeld 8"/>
          <p:cNvSpPr txBox="1"/>
          <p:nvPr/>
        </p:nvSpPr>
        <p:spPr>
          <a:xfrm>
            <a:off x="873740" y="2692218"/>
            <a:ext cx="7667666" cy="307777"/>
          </a:xfrm>
          <a:prstGeom prst="rect">
            <a:avLst/>
          </a:prstGeom>
          <a:noFill/>
        </p:spPr>
        <p:txBody>
          <a:bodyPr wrap="square" rtlCol="0">
            <a:spAutoFit/>
          </a:bodyPr>
          <a:lstStyle/>
          <a:p>
            <a:r>
              <a:rPr lang="de-DE" sz="1400" dirty="0" smtClean="0">
                <a:solidFill>
                  <a:srgbClr val="0000FF"/>
                </a:solidFill>
              </a:rPr>
              <a:t>Dies ist der Unterschied der „Unterschieds-Wahrnehmung“ bei Wiederholung des Schallpaares  </a:t>
            </a:r>
            <a:endParaRPr lang="de-DE" sz="1400" dirty="0">
              <a:solidFill>
                <a:srgbClr val="0000FF"/>
              </a:solidFill>
            </a:endParaRPr>
          </a:p>
        </p:txBody>
      </p:sp>
      <p:sp>
        <p:nvSpPr>
          <p:cNvPr id="10" name="Textfeld 9"/>
          <p:cNvSpPr txBox="1"/>
          <p:nvPr/>
        </p:nvSpPr>
        <p:spPr>
          <a:xfrm>
            <a:off x="2942537" y="3747639"/>
            <a:ext cx="4342755" cy="307777"/>
          </a:xfrm>
          <a:prstGeom prst="rect">
            <a:avLst/>
          </a:prstGeom>
          <a:noFill/>
        </p:spPr>
        <p:txBody>
          <a:bodyPr wrap="none" rtlCol="0">
            <a:spAutoFit/>
          </a:bodyPr>
          <a:lstStyle/>
          <a:p>
            <a:r>
              <a:rPr lang="de-DE" sz="1400" dirty="0" smtClean="0">
                <a:solidFill>
                  <a:srgbClr val="0000FF"/>
                </a:solidFill>
              </a:rPr>
              <a:t>2 ganz andere Riffs zum Vergleich - gleiche Gitarre</a:t>
            </a:r>
            <a:endParaRPr lang="de-DE" sz="1400" dirty="0">
              <a:solidFill>
                <a:srgbClr val="0000FF"/>
              </a:solidFill>
            </a:endParaRPr>
          </a:p>
        </p:txBody>
      </p:sp>
      <p:sp>
        <p:nvSpPr>
          <p:cNvPr id="11" name="Textfeld 10"/>
          <p:cNvSpPr txBox="1"/>
          <p:nvPr/>
        </p:nvSpPr>
        <p:spPr>
          <a:xfrm>
            <a:off x="3442626" y="4838835"/>
            <a:ext cx="2809420" cy="307777"/>
          </a:xfrm>
          <a:prstGeom prst="rect">
            <a:avLst/>
          </a:prstGeom>
          <a:noFill/>
        </p:spPr>
        <p:txBody>
          <a:bodyPr wrap="none" rtlCol="0">
            <a:spAutoFit/>
          </a:bodyPr>
          <a:lstStyle/>
          <a:p>
            <a:r>
              <a:rPr lang="de-DE" sz="1400" dirty="0" smtClean="0">
                <a:solidFill>
                  <a:srgbClr val="0000FF"/>
                </a:solidFill>
              </a:rPr>
              <a:t>Gleiche Soundfiles – anderer EQ</a:t>
            </a:r>
            <a:endParaRPr lang="de-DE" sz="1400" dirty="0">
              <a:solidFill>
                <a:srgbClr val="0000FF"/>
              </a:solidFill>
            </a:endParaRPr>
          </a:p>
        </p:txBody>
      </p:sp>
      <p:sp>
        <p:nvSpPr>
          <p:cNvPr id="12" name="Textfeld 11"/>
          <p:cNvSpPr txBox="1"/>
          <p:nvPr/>
        </p:nvSpPr>
        <p:spPr>
          <a:xfrm>
            <a:off x="0" y="5944651"/>
            <a:ext cx="9007594" cy="646331"/>
          </a:xfrm>
          <a:prstGeom prst="rect">
            <a:avLst/>
          </a:prstGeom>
          <a:noFill/>
        </p:spPr>
        <p:txBody>
          <a:bodyPr wrap="none" rtlCol="0">
            <a:spAutoFit/>
          </a:bodyPr>
          <a:lstStyle/>
          <a:p>
            <a:pPr>
              <a:buFontTx/>
              <a:buChar char="-"/>
            </a:pPr>
            <a:r>
              <a:rPr lang="de-DE" dirty="0" smtClean="0"/>
              <a:t> Auch bei Schallen von ein und derselben Gitarre werden Unterschiede gehört!</a:t>
            </a:r>
          </a:p>
          <a:p>
            <a:pPr>
              <a:buFontTx/>
              <a:buChar char="-"/>
            </a:pPr>
            <a:r>
              <a:rPr lang="de-DE" dirty="0" smtClean="0"/>
              <a:t> Die Reproduzierbarkeits-Bereich bei gleichen Darbietung liegt bei 2 bis 4 (10er Skala)</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Diskussion (1)</a:t>
            </a:r>
            <a:endParaRPr lang="de-DE" dirty="0"/>
          </a:p>
        </p:txBody>
      </p:sp>
      <p:sp>
        <p:nvSpPr>
          <p:cNvPr id="4" name="Fußzeilenplatzhalter 3"/>
          <p:cNvSpPr>
            <a:spLocks noGrp="1"/>
          </p:cNvSpPr>
          <p:nvPr>
            <p:ph type="ftr" sz="quarter" idx="11"/>
          </p:nvPr>
        </p:nvSpPr>
        <p:spPr/>
        <p:txBody>
          <a:bodyPr/>
          <a:lstStyle/>
          <a:p>
            <a:r>
              <a:rPr lang="de-DE" smtClean="0"/>
              <a:t>Hörversuch </a:t>
            </a:r>
            <a:endParaRPr lang="de-DE"/>
          </a:p>
        </p:txBody>
      </p:sp>
      <p:sp>
        <p:nvSpPr>
          <p:cNvPr id="5" name="Foliennummernplatzhalter 4"/>
          <p:cNvSpPr>
            <a:spLocks noGrp="1"/>
          </p:cNvSpPr>
          <p:nvPr>
            <p:ph type="sldNum" sz="quarter" idx="12"/>
          </p:nvPr>
        </p:nvSpPr>
        <p:spPr/>
        <p:txBody>
          <a:bodyPr/>
          <a:lstStyle/>
          <a:p>
            <a:fld id="{B5511233-C1D0-AE4D-9B0A-F68E98D2E84E}" type="slidenum">
              <a:rPr lang="de-DE" smtClean="0"/>
              <a:pPr/>
              <a:t>13</a:t>
            </a:fld>
            <a:endParaRPr lang="de-DE"/>
          </a:p>
        </p:txBody>
      </p:sp>
      <p:sp>
        <p:nvSpPr>
          <p:cNvPr id="8" name="Inhaltsplatzhalter 7"/>
          <p:cNvSpPr>
            <a:spLocks noGrp="1"/>
          </p:cNvSpPr>
          <p:nvPr>
            <p:ph idx="1"/>
          </p:nvPr>
        </p:nvSpPr>
        <p:spPr>
          <a:xfrm>
            <a:off x="105837" y="1143000"/>
            <a:ext cx="8916889" cy="4525963"/>
          </a:xfrm>
        </p:spPr>
        <p:txBody>
          <a:bodyPr>
            <a:noAutofit/>
          </a:bodyPr>
          <a:lstStyle/>
          <a:p>
            <a:pPr marL="514350" indent="-514350">
              <a:buAutoNum type="arabicPeriod"/>
            </a:pPr>
            <a:r>
              <a:rPr lang="de-DE" dirty="0" smtClean="0"/>
              <a:t>Hauptfrage: </a:t>
            </a:r>
          </a:p>
          <a:p>
            <a:pPr marL="514350" indent="-514350">
              <a:buNone/>
            </a:pPr>
            <a:r>
              <a:rPr lang="de-DE" dirty="0" smtClean="0"/>
              <a:t>	wird zwischen den 4 Kombis von Korpus- und Halsmaterial klanglich ein Unterschied wahrgenommen?</a:t>
            </a:r>
          </a:p>
          <a:p>
            <a:pPr marL="514350" indent="-514350">
              <a:buNone/>
            </a:pPr>
            <a:r>
              <a:rPr lang="de-DE" dirty="0" smtClean="0"/>
              <a:t>Antwort:	</a:t>
            </a:r>
          </a:p>
          <a:p>
            <a:pPr marL="514350" indent="-514350">
              <a:buNone/>
            </a:pPr>
            <a:r>
              <a:rPr lang="de-DE" dirty="0" smtClean="0"/>
              <a:t>	zum Teil: zwischen den Versuchspersonen ergeben sich recht extreme Unterschiede. Etwa 1/3 hören gar keinen oder einen sehr geringen Unterschiede, ein anderes 1/3 hören starke bis stärkste Unterschiede.</a:t>
            </a:r>
          </a:p>
          <a:p>
            <a:pPr>
              <a:buNone/>
            </a:pP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Diskussion (2)</a:t>
            </a:r>
            <a:endParaRPr lang="de-DE" dirty="0"/>
          </a:p>
        </p:txBody>
      </p:sp>
      <p:sp>
        <p:nvSpPr>
          <p:cNvPr id="4" name="Fußzeilenplatzhalter 3"/>
          <p:cNvSpPr>
            <a:spLocks noGrp="1"/>
          </p:cNvSpPr>
          <p:nvPr>
            <p:ph type="ftr" sz="quarter" idx="11"/>
          </p:nvPr>
        </p:nvSpPr>
        <p:spPr/>
        <p:txBody>
          <a:bodyPr/>
          <a:lstStyle/>
          <a:p>
            <a:r>
              <a:rPr lang="de-DE" smtClean="0"/>
              <a:t>Hörversuch </a:t>
            </a:r>
            <a:endParaRPr lang="de-DE"/>
          </a:p>
        </p:txBody>
      </p:sp>
      <p:sp>
        <p:nvSpPr>
          <p:cNvPr id="5" name="Foliennummernplatzhalter 4"/>
          <p:cNvSpPr>
            <a:spLocks noGrp="1"/>
          </p:cNvSpPr>
          <p:nvPr>
            <p:ph type="sldNum" sz="quarter" idx="12"/>
          </p:nvPr>
        </p:nvSpPr>
        <p:spPr/>
        <p:txBody>
          <a:bodyPr/>
          <a:lstStyle/>
          <a:p>
            <a:fld id="{B5511233-C1D0-AE4D-9B0A-F68E98D2E84E}" type="slidenum">
              <a:rPr lang="de-DE" smtClean="0"/>
              <a:pPr/>
              <a:t>14</a:t>
            </a:fld>
            <a:endParaRPr lang="de-DE"/>
          </a:p>
        </p:txBody>
      </p:sp>
      <p:sp>
        <p:nvSpPr>
          <p:cNvPr id="8" name="Inhaltsplatzhalter 7"/>
          <p:cNvSpPr>
            <a:spLocks noGrp="1"/>
          </p:cNvSpPr>
          <p:nvPr>
            <p:ph idx="1"/>
          </p:nvPr>
        </p:nvSpPr>
        <p:spPr>
          <a:xfrm>
            <a:off x="114658" y="1143000"/>
            <a:ext cx="8229600" cy="4525963"/>
          </a:xfrm>
        </p:spPr>
        <p:txBody>
          <a:bodyPr>
            <a:normAutofit lnSpcReduction="10000"/>
          </a:bodyPr>
          <a:lstStyle/>
          <a:p>
            <a:pPr>
              <a:buNone/>
            </a:pPr>
            <a:r>
              <a:rPr lang="de-DE" dirty="0" smtClean="0"/>
              <a:t>2. Hauptfrage:  </a:t>
            </a:r>
          </a:p>
          <a:p>
            <a:pPr>
              <a:buNone/>
            </a:pPr>
            <a:r>
              <a:rPr lang="de-DE" dirty="0" smtClean="0"/>
              <a:t>	wenn ein Unterschied empfunden wird, wie zuverlässig und reproduzierbar ist diese Wahrnehmung?</a:t>
            </a:r>
          </a:p>
          <a:p>
            <a:pPr>
              <a:buNone/>
            </a:pPr>
            <a:endParaRPr lang="de-DE" dirty="0" smtClean="0"/>
          </a:p>
          <a:p>
            <a:pPr>
              <a:buNone/>
            </a:pPr>
            <a:r>
              <a:rPr lang="de-DE" dirty="0" smtClean="0"/>
              <a:t>Antwort:</a:t>
            </a:r>
          </a:p>
          <a:p>
            <a:pPr>
              <a:buNone/>
            </a:pPr>
            <a:r>
              <a:rPr lang="de-DE" dirty="0" smtClean="0"/>
              <a:t>	Im allgemeinen gilt: wenn eine großer Unterschied wahrgenommen wird, so ist diese Wahrnehmung nicht konsistent. </a:t>
            </a:r>
          </a:p>
          <a:p>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Schlussfolgerungen (1)</a:t>
            </a:r>
            <a:endParaRPr lang="de-DE" dirty="0"/>
          </a:p>
        </p:txBody>
      </p:sp>
      <p:sp>
        <p:nvSpPr>
          <p:cNvPr id="3" name="Inhaltsplatzhalter 2"/>
          <p:cNvSpPr>
            <a:spLocks noGrp="1"/>
          </p:cNvSpPr>
          <p:nvPr>
            <p:ph idx="1"/>
          </p:nvPr>
        </p:nvSpPr>
        <p:spPr/>
        <p:txBody>
          <a:bodyPr>
            <a:normAutofit fontScale="85000" lnSpcReduction="20000"/>
          </a:bodyPr>
          <a:lstStyle/>
          <a:p>
            <a:r>
              <a:rPr lang="de-DE" sz="3059" dirty="0" smtClean="0"/>
              <a:t>Die Ergebnisse der vorliegenden Experimente stützen </a:t>
            </a:r>
            <a:r>
              <a:rPr lang="de-DE" sz="3059" b="1" dirty="0" smtClean="0"/>
              <a:t>nicht </a:t>
            </a:r>
            <a:r>
              <a:rPr lang="de-DE" sz="3059" dirty="0" smtClean="0"/>
              <a:t>die öfter vertretene Hypothese, dass man direkt und eindeutig Unterschiede zwischen den (elektrischen) Klängen von aus unterschiedlichem Holz gebauten Vollholz-Gitarren erkennen kann. </a:t>
            </a:r>
          </a:p>
          <a:p>
            <a:endParaRPr lang="de-DE" sz="3059" dirty="0" smtClean="0"/>
          </a:p>
          <a:p>
            <a:r>
              <a:rPr lang="de-DE" sz="3059" dirty="0" smtClean="0"/>
              <a:t>Tatsächlich könnten die hier ermittelten Daten eher gegenteilig interpretiert werden: es scheint keine wesentlichen klanglichen Unterschiede bei Solid-Body-Gitarren zu geben, die auf das für Korpus und Hals verwendete Holz zurückzuführen wären. </a:t>
            </a:r>
          </a:p>
          <a:p>
            <a:endParaRPr lang="de-DE" dirty="0"/>
          </a:p>
        </p:txBody>
      </p:sp>
      <p:sp>
        <p:nvSpPr>
          <p:cNvPr id="4" name="Fußzeilenplatzhalter 3"/>
          <p:cNvSpPr>
            <a:spLocks noGrp="1"/>
          </p:cNvSpPr>
          <p:nvPr>
            <p:ph type="ftr" sz="quarter" idx="11"/>
          </p:nvPr>
        </p:nvSpPr>
        <p:spPr/>
        <p:txBody>
          <a:bodyPr/>
          <a:lstStyle/>
          <a:p>
            <a:r>
              <a:rPr lang="de-DE" smtClean="0"/>
              <a:t>Hörversuch </a:t>
            </a:r>
            <a:endParaRPr lang="de-DE"/>
          </a:p>
        </p:txBody>
      </p:sp>
      <p:sp>
        <p:nvSpPr>
          <p:cNvPr id="5" name="Foliennummernplatzhalter 4"/>
          <p:cNvSpPr>
            <a:spLocks noGrp="1"/>
          </p:cNvSpPr>
          <p:nvPr>
            <p:ph type="sldNum" sz="quarter" idx="12"/>
          </p:nvPr>
        </p:nvSpPr>
        <p:spPr/>
        <p:txBody>
          <a:bodyPr/>
          <a:lstStyle/>
          <a:p>
            <a:fld id="{B5511233-C1D0-AE4D-9B0A-F68E98D2E84E}" type="slidenum">
              <a:rPr lang="de-DE" smtClean="0"/>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Schlussfolgerungen (2)</a:t>
            </a:r>
            <a:endParaRPr lang="de-DE" dirty="0"/>
          </a:p>
        </p:txBody>
      </p:sp>
      <p:sp>
        <p:nvSpPr>
          <p:cNvPr id="3" name="Inhaltsplatzhalter 2"/>
          <p:cNvSpPr>
            <a:spLocks noGrp="1"/>
          </p:cNvSpPr>
          <p:nvPr>
            <p:ph idx="1"/>
          </p:nvPr>
        </p:nvSpPr>
        <p:spPr>
          <a:xfrm>
            <a:off x="457200" y="1417638"/>
            <a:ext cx="8229600" cy="5075237"/>
          </a:xfrm>
        </p:spPr>
        <p:txBody>
          <a:bodyPr>
            <a:normAutofit fontScale="85000" lnSpcReduction="20000"/>
          </a:bodyPr>
          <a:lstStyle/>
          <a:p>
            <a:r>
              <a:rPr lang="de-DE" sz="3027" dirty="0" smtClean="0"/>
              <a:t>Im Hinblick auf den empfundenen Grad der Klangunterschiede sind die Ergebnisse der vorliegenden Studie sind wegen der geringen Zahl der Wiederholungen der Schallpaare statistisch nicht sehr belastbar. </a:t>
            </a:r>
          </a:p>
          <a:p>
            <a:endParaRPr lang="de-DE" sz="3027" dirty="0" smtClean="0"/>
          </a:p>
          <a:p>
            <a:r>
              <a:rPr lang="de-DE" sz="3027" dirty="0" smtClean="0"/>
              <a:t>Hinsichtlich der grundlegenden Aussage „man hört nicht wirklich einen Unterschied“, kann aber auch nicht erwartet werden, dass bei mehr Wiederholungen plötzlich ein „man hört ganz klar den Unterschied“ entsteht. Ein wirklich eindeutiger Unterschied müsste sich schon bei einer einzigen Test-Darbietung erkennen lassen – und dies dann gut reproduzierbar durch Wiederholungen.</a:t>
            </a:r>
          </a:p>
          <a:p>
            <a:endParaRPr lang="de-DE" dirty="0"/>
          </a:p>
        </p:txBody>
      </p:sp>
      <p:sp>
        <p:nvSpPr>
          <p:cNvPr id="4" name="Fußzeilenplatzhalter 3"/>
          <p:cNvSpPr>
            <a:spLocks noGrp="1"/>
          </p:cNvSpPr>
          <p:nvPr>
            <p:ph type="ftr" sz="quarter" idx="11"/>
          </p:nvPr>
        </p:nvSpPr>
        <p:spPr>
          <a:xfrm>
            <a:off x="6019800" y="6492875"/>
            <a:ext cx="2895600" cy="365125"/>
          </a:xfrm>
        </p:spPr>
        <p:txBody>
          <a:bodyPr/>
          <a:lstStyle/>
          <a:p>
            <a:r>
              <a:rPr lang="de-DE" dirty="0" smtClean="0"/>
              <a:t>Hörversuch </a:t>
            </a:r>
            <a:endParaRPr lang="de-DE" dirty="0"/>
          </a:p>
        </p:txBody>
      </p:sp>
      <p:sp>
        <p:nvSpPr>
          <p:cNvPr id="5" name="Foliennummernplatzhalter 4"/>
          <p:cNvSpPr>
            <a:spLocks noGrp="1"/>
          </p:cNvSpPr>
          <p:nvPr>
            <p:ph type="sldNum" sz="quarter" idx="12"/>
          </p:nvPr>
        </p:nvSpPr>
        <p:spPr/>
        <p:txBody>
          <a:bodyPr/>
          <a:lstStyle/>
          <a:p>
            <a:fld id="{B5511233-C1D0-AE4D-9B0A-F68E98D2E84E}" type="slidenum">
              <a:rPr lang="de-DE" smtClean="0"/>
              <a:pPr/>
              <a:t>16</a:t>
            </a:fld>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normAutofit fontScale="90000"/>
          </a:bodyPr>
          <a:lstStyle/>
          <a:p>
            <a:r>
              <a:rPr lang="de-DE" dirty="0" smtClean="0"/>
              <a:t>Vielen Dank!! ... </a:t>
            </a:r>
            <a:br>
              <a:rPr lang="de-DE" dirty="0" smtClean="0"/>
            </a:br>
            <a:r>
              <a:rPr lang="de-DE" dirty="0" smtClean="0"/>
              <a:t>... und noch das Wort zum Sonntag </a:t>
            </a:r>
            <a:endParaRPr lang="de-DE" dirty="0"/>
          </a:p>
        </p:txBody>
      </p:sp>
      <p:sp>
        <p:nvSpPr>
          <p:cNvPr id="3" name="Inhaltsplatzhalter 2"/>
          <p:cNvSpPr>
            <a:spLocks noGrp="1"/>
          </p:cNvSpPr>
          <p:nvPr>
            <p:ph idx="1"/>
          </p:nvPr>
        </p:nvSpPr>
        <p:spPr>
          <a:xfrm>
            <a:off x="0" y="1562062"/>
            <a:ext cx="9144000" cy="5159413"/>
          </a:xfrm>
        </p:spPr>
        <p:txBody>
          <a:bodyPr>
            <a:normAutofit fontScale="32500" lnSpcReduction="20000"/>
          </a:bodyPr>
          <a:lstStyle/>
          <a:p>
            <a:r>
              <a:rPr lang="de-DE" sz="6000" dirty="0" smtClean="0"/>
              <a:t>Q.: </a:t>
            </a:r>
            <a:r>
              <a:rPr lang="de-DE" sz="6000" dirty="0" err="1" smtClean="0"/>
              <a:t>What</a:t>
            </a:r>
            <a:r>
              <a:rPr lang="de-DE" sz="6000" dirty="0" smtClean="0"/>
              <a:t> </a:t>
            </a:r>
            <a:r>
              <a:rPr lang="de-DE" sz="6000" dirty="0" err="1" smtClean="0"/>
              <a:t>are</a:t>
            </a:r>
            <a:r>
              <a:rPr lang="de-DE" sz="6000" dirty="0" smtClean="0"/>
              <a:t> </a:t>
            </a:r>
            <a:r>
              <a:rPr lang="de-DE" sz="6000" dirty="0" err="1" smtClean="0"/>
              <a:t>the</a:t>
            </a:r>
            <a:r>
              <a:rPr lang="de-DE" sz="6000" dirty="0" smtClean="0"/>
              <a:t> </a:t>
            </a:r>
            <a:r>
              <a:rPr lang="de-DE" sz="6000" dirty="0" err="1" smtClean="0"/>
              <a:t>differences</a:t>
            </a:r>
            <a:r>
              <a:rPr lang="de-DE" sz="6000" dirty="0" smtClean="0"/>
              <a:t> in </a:t>
            </a:r>
            <a:r>
              <a:rPr lang="de-DE" sz="6000" dirty="0" err="1" smtClean="0"/>
              <a:t>the</a:t>
            </a:r>
            <a:r>
              <a:rPr lang="de-DE" sz="6000" dirty="0" smtClean="0"/>
              <a:t> </a:t>
            </a:r>
            <a:r>
              <a:rPr lang="de-DE" sz="6000" dirty="0" err="1" smtClean="0"/>
              <a:t>sound</a:t>
            </a:r>
            <a:r>
              <a:rPr lang="de-DE" sz="6000" dirty="0" smtClean="0"/>
              <a:t> of an </a:t>
            </a:r>
            <a:r>
              <a:rPr lang="de-DE" sz="6000" dirty="0" err="1" smtClean="0"/>
              <a:t>Ash</a:t>
            </a:r>
            <a:r>
              <a:rPr lang="de-DE" sz="6000" dirty="0" smtClean="0"/>
              <a:t> </a:t>
            </a:r>
            <a:r>
              <a:rPr lang="de-DE" sz="6000" dirty="0" err="1" smtClean="0"/>
              <a:t>body</a:t>
            </a:r>
            <a:r>
              <a:rPr lang="de-DE" sz="6000" dirty="0" smtClean="0"/>
              <a:t> </a:t>
            </a:r>
            <a:r>
              <a:rPr lang="de-DE" sz="6000" dirty="0" err="1" smtClean="0"/>
              <a:t>strat</a:t>
            </a:r>
            <a:r>
              <a:rPr lang="de-DE" sz="6000" dirty="0" smtClean="0"/>
              <a:t> </a:t>
            </a:r>
            <a:r>
              <a:rPr lang="de-DE" sz="6000" dirty="0" err="1" smtClean="0"/>
              <a:t>vs</a:t>
            </a:r>
            <a:r>
              <a:rPr lang="de-DE" sz="6000" dirty="0" smtClean="0"/>
              <a:t> an Alder </a:t>
            </a:r>
            <a:r>
              <a:rPr lang="de-DE" sz="6000" dirty="0" err="1" smtClean="0"/>
              <a:t>body</a:t>
            </a:r>
            <a:r>
              <a:rPr lang="de-DE" sz="6000" dirty="0" smtClean="0"/>
              <a:t> </a:t>
            </a:r>
            <a:r>
              <a:rPr lang="de-DE" sz="6000" dirty="0" err="1" smtClean="0"/>
              <a:t>strat</a:t>
            </a:r>
            <a:r>
              <a:rPr lang="de-DE" sz="6000" dirty="0" smtClean="0"/>
              <a:t> </a:t>
            </a:r>
            <a:r>
              <a:rPr lang="de-DE" sz="6000" dirty="0" err="1" smtClean="0"/>
              <a:t>if</a:t>
            </a:r>
            <a:r>
              <a:rPr lang="de-DE" sz="6000" dirty="0" smtClean="0"/>
              <a:t> all </a:t>
            </a:r>
            <a:r>
              <a:rPr lang="de-DE" sz="6000" dirty="0" err="1" smtClean="0"/>
              <a:t>other</a:t>
            </a:r>
            <a:r>
              <a:rPr lang="de-DE" sz="6000" dirty="0" smtClean="0"/>
              <a:t> </a:t>
            </a:r>
            <a:r>
              <a:rPr lang="de-DE" sz="6000" dirty="0" err="1" smtClean="0"/>
              <a:t>hardware</a:t>
            </a:r>
            <a:r>
              <a:rPr lang="de-DE" sz="6000" dirty="0" smtClean="0"/>
              <a:t> </a:t>
            </a:r>
            <a:r>
              <a:rPr lang="de-DE" sz="6000" dirty="0" err="1" smtClean="0"/>
              <a:t>is</a:t>
            </a:r>
            <a:r>
              <a:rPr lang="de-DE" sz="6000" dirty="0" smtClean="0"/>
              <a:t> </a:t>
            </a:r>
            <a:r>
              <a:rPr lang="de-DE" sz="6000" dirty="0" err="1" smtClean="0"/>
              <a:t>the</a:t>
            </a:r>
            <a:r>
              <a:rPr lang="de-DE" sz="6000" dirty="0" smtClean="0"/>
              <a:t> </a:t>
            </a:r>
            <a:r>
              <a:rPr lang="de-DE" sz="6000" dirty="0" err="1" smtClean="0"/>
              <a:t>same</a:t>
            </a:r>
            <a:r>
              <a:rPr lang="de-DE" sz="6000" dirty="0" smtClean="0"/>
              <a:t>? (Same Neck, </a:t>
            </a:r>
            <a:r>
              <a:rPr lang="de-DE" sz="6000" dirty="0" err="1" smtClean="0"/>
              <a:t>PU's</a:t>
            </a:r>
            <a:r>
              <a:rPr lang="de-DE" sz="6000" dirty="0" smtClean="0"/>
              <a:t>, Tremolo, Tuners etc etc.). </a:t>
            </a:r>
            <a:r>
              <a:rPr lang="de-DE" sz="6000" dirty="0" err="1" smtClean="0"/>
              <a:t>Is</a:t>
            </a:r>
            <a:r>
              <a:rPr lang="de-DE" sz="6000" dirty="0" smtClean="0"/>
              <a:t> </a:t>
            </a:r>
            <a:r>
              <a:rPr lang="de-DE" sz="6000" dirty="0" err="1" smtClean="0"/>
              <a:t>there</a:t>
            </a:r>
            <a:r>
              <a:rPr lang="de-DE" sz="6000" dirty="0" smtClean="0"/>
              <a:t> a </a:t>
            </a:r>
            <a:r>
              <a:rPr lang="de-DE" sz="6000" dirty="0" err="1" smtClean="0"/>
              <a:t>significant</a:t>
            </a:r>
            <a:r>
              <a:rPr lang="de-DE" sz="6000" dirty="0" smtClean="0"/>
              <a:t> </a:t>
            </a:r>
            <a:r>
              <a:rPr lang="de-DE" sz="6000" dirty="0" err="1" smtClean="0"/>
              <a:t>difference</a:t>
            </a:r>
            <a:r>
              <a:rPr lang="de-DE" sz="6000" dirty="0" smtClean="0"/>
              <a:t>? </a:t>
            </a:r>
            <a:r>
              <a:rPr lang="de-DE" sz="6000" dirty="0" err="1" smtClean="0"/>
              <a:t>Thanks</a:t>
            </a:r>
            <a:r>
              <a:rPr lang="de-DE" sz="6000" dirty="0" smtClean="0"/>
              <a:t> </a:t>
            </a:r>
          </a:p>
          <a:p>
            <a:pPr>
              <a:buNone/>
            </a:pPr>
            <a:r>
              <a:rPr lang="de-DE" dirty="0" smtClean="0"/>
              <a:t>	</a:t>
            </a:r>
            <a:r>
              <a:rPr lang="de-DE" sz="2800" dirty="0" err="1" smtClean="0"/>
              <a:t>Its</a:t>
            </a:r>
            <a:r>
              <a:rPr lang="de-DE" sz="2800" dirty="0" smtClean="0"/>
              <a:t> Luke</a:t>
            </a:r>
          </a:p>
          <a:p>
            <a:pPr>
              <a:buNone/>
            </a:pPr>
            <a:endParaRPr lang="de-DE" dirty="0" smtClean="0"/>
          </a:p>
          <a:p>
            <a:pPr>
              <a:buNone/>
            </a:pPr>
            <a:endParaRPr lang="de-DE" dirty="0" smtClean="0"/>
          </a:p>
          <a:p>
            <a:pPr>
              <a:buNone/>
            </a:pPr>
            <a:endParaRPr lang="de-DE" dirty="0" smtClean="0"/>
          </a:p>
          <a:p>
            <a:r>
              <a:rPr lang="de-DE" sz="7385" dirty="0" err="1" smtClean="0"/>
              <a:t>A.:It</a:t>
            </a:r>
            <a:r>
              <a:rPr lang="de-DE" sz="7385" dirty="0" smtClean="0"/>
              <a:t> </a:t>
            </a:r>
            <a:r>
              <a:rPr lang="de-DE" sz="7385" dirty="0" err="1" smtClean="0"/>
              <a:t>is</a:t>
            </a:r>
            <a:r>
              <a:rPr lang="de-DE" sz="7385" dirty="0" smtClean="0"/>
              <a:t> </a:t>
            </a:r>
            <a:r>
              <a:rPr lang="de-DE" sz="7385" dirty="0" err="1" smtClean="0"/>
              <a:t>only</a:t>
            </a:r>
            <a:r>
              <a:rPr lang="de-DE" sz="7385" dirty="0" smtClean="0"/>
              <a:t> relevant </a:t>
            </a:r>
            <a:r>
              <a:rPr lang="de-DE" sz="7385" dirty="0" err="1" smtClean="0"/>
              <a:t>if</a:t>
            </a:r>
            <a:r>
              <a:rPr lang="de-DE" sz="7385" dirty="0" smtClean="0"/>
              <a:t>, </a:t>
            </a:r>
            <a:r>
              <a:rPr lang="de-DE" sz="7385" dirty="0" err="1" smtClean="0"/>
              <a:t>when</a:t>
            </a:r>
            <a:r>
              <a:rPr lang="de-DE" sz="7385" dirty="0" smtClean="0"/>
              <a:t> </a:t>
            </a:r>
            <a:r>
              <a:rPr lang="de-DE" sz="7385" dirty="0" err="1" smtClean="0"/>
              <a:t>you</a:t>
            </a:r>
            <a:r>
              <a:rPr lang="de-DE" sz="7385" dirty="0" smtClean="0"/>
              <a:t> walk </a:t>
            </a:r>
            <a:r>
              <a:rPr lang="de-DE" sz="7385" dirty="0" err="1" smtClean="0"/>
              <a:t>into</a:t>
            </a:r>
            <a:r>
              <a:rPr lang="de-DE" sz="7385" dirty="0" smtClean="0"/>
              <a:t> a "</a:t>
            </a:r>
            <a:r>
              <a:rPr lang="de-DE" sz="7385" dirty="0" err="1" smtClean="0"/>
              <a:t>joint</a:t>
            </a:r>
            <a:r>
              <a:rPr lang="de-DE" sz="7385" dirty="0" smtClean="0"/>
              <a:t>“, </a:t>
            </a:r>
            <a:r>
              <a:rPr lang="de-DE" sz="7385" dirty="0" err="1" smtClean="0"/>
              <a:t>hear</a:t>
            </a:r>
            <a:r>
              <a:rPr lang="de-DE" sz="7385" dirty="0" smtClean="0"/>
              <a:t> a </a:t>
            </a:r>
            <a:r>
              <a:rPr lang="de-DE" sz="7385" dirty="0" err="1" smtClean="0"/>
              <a:t>guitar</a:t>
            </a:r>
            <a:r>
              <a:rPr lang="de-DE" sz="7385" dirty="0" smtClean="0"/>
              <a:t>, and </a:t>
            </a:r>
            <a:r>
              <a:rPr lang="de-DE" sz="7385" dirty="0" err="1" smtClean="0"/>
              <a:t>can</a:t>
            </a:r>
            <a:r>
              <a:rPr lang="de-DE" sz="7385" dirty="0" smtClean="0"/>
              <a:t> </a:t>
            </a:r>
            <a:r>
              <a:rPr lang="de-DE" sz="7385" dirty="0" err="1" smtClean="0"/>
              <a:t>tell</a:t>
            </a:r>
            <a:r>
              <a:rPr lang="de-DE" sz="7385" dirty="0" smtClean="0"/>
              <a:t> </a:t>
            </a:r>
            <a:r>
              <a:rPr lang="de-DE" sz="7385" dirty="0" err="1" smtClean="0"/>
              <a:t>the</a:t>
            </a:r>
            <a:r>
              <a:rPr lang="de-DE" sz="7385" dirty="0" smtClean="0"/>
              <a:t> </a:t>
            </a:r>
            <a:r>
              <a:rPr lang="de-DE" sz="7385" dirty="0" err="1" smtClean="0"/>
              <a:t>difference</a:t>
            </a:r>
            <a:r>
              <a:rPr lang="de-DE" sz="7385" dirty="0" smtClean="0"/>
              <a:t> … </a:t>
            </a:r>
            <a:r>
              <a:rPr lang="de-DE" sz="7385" dirty="0" err="1" smtClean="0"/>
              <a:t>none</a:t>
            </a:r>
            <a:r>
              <a:rPr lang="de-DE" sz="7385" dirty="0" smtClean="0"/>
              <a:t> of </a:t>
            </a:r>
            <a:r>
              <a:rPr lang="de-DE" sz="7385" dirty="0" err="1" smtClean="0"/>
              <a:t>us</a:t>
            </a:r>
            <a:r>
              <a:rPr lang="de-DE" sz="7385" dirty="0" smtClean="0"/>
              <a:t> </a:t>
            </a:r>
            <a:r>
              <a:rPr lang="de-DE" sz="7385" dirty="0" err="1" smtClean="0"/>
              <a:t>can</a:t>
            </a:r>
            <a:r>
              <a:rPr lang="de-DE" sz="7385" dirty="0" smtClean="0"/>
              <a:t> … </a:t>
            </a:r>
            <a:r>
              <a:rPr lang="de-DE" sz="7385" dirty="0" err="1" smtClean="0"/>
              <a:t>thus</a:t>
            </a:r>
            <a:r>
              <a:rPr lang="de-DE" sz="7385" dirty="0" smtClean="0"/>
              <a:t> I </a:t>
            </a:r>
            <a:r>
              <a:rPr lang="de-DE" sz="7385" dirty="0" err="1" smtClean="0"/>
              <a:t>recommend</a:t>
            </a:r>
            <a:r>
              <a:rPr lang="de-DE" sz="7385" dirty="0" smtClean="0"/>
              <a:t> to </a:t>
            </a:r>
            <a:r>
              <a:rPr lang="de-DE" sz="7385" dirty="0" err="1" smtClean="0"/>
              <a:t>let</a:t>
            </a:r>
            <a:r>
              <a:rPr lang="de-DE" sz="7385" dirty="0" smtClean="0"/>
              <a:t> </a:t>
            </a:r>
            <a:r>
              <a:rPr lang="de-DE" sz="7385" dirty="0" err="1" smtClean="0"/>
              <a:t>your</a:t>
            </a:r>
            <a:r>
              <a:rPr lang="de-DE" sz="7385" dirty="0" smtClean="0"/>
              <a:t> </a:t>
            </a:r>
            <a:r>
              <a:rPr lang="de-DE" sz="7385" dirty="0" err="1" smtClean="0"/>
              <a:t>heart</a:t>
            </a:r>
            <a:r>
              <a:rPr lang="de-DE" sz="7385" dirty="0" smtClean="0"/>
              <a:t> </a:t>
            </a:r>
            <a:r>
              <a:rPr lang="de-DE" sz="7385" dirty="0" err="1" smtClean="0"/>
              <a:t>guide</a:t>
            </a:r>
            <a:r>
              <a:rPr lang="de-DE" sz="7385" dirty="0" smtClean="0"/>
              <a:t> </a:t>
            </a:r>
            <a:r>
              <a:rPr lang="de-DE" sz="7385" dirty="0" err="1" smtClean="0"/>
              <a:t>you</a:t>
            </a:r>
            <a:r>
              <a:rPr lang="de-DE" sz="7385" dirty="0" smtClean="0"/>
              <a:t> … </a:t>
            </a:r>
            <a:r>
              <a:rPr lang="de-DE" sz="7385" dirty="0" err="1" smtClean="0"/>
              <a:t>get</a:t>
            </a:r>
            <a:r>
              <a:rPr lang="de-DE" sz="7385" dirty="0" smtClean="0"/>
              <a:t> </a:t>
            </a:r>
            <a:r>
              <a:rPr lang="de-DE" sz="7385" dirty="0" err="1" smtClean="0"/>
              <a:t>what</a:t>
            </a:r>
            <a:r>
              <a:rPr lang="de-DE" sz="7385" dirty="0" smtClean="0"/>
              <a:t> </a:t>
            </a:r>
            <a:r>
              <a:rPr lang="de-DE" sz="7385" dirty="0" err="1" smtClean="0"/>
              <a:t>you</a:t>
            </a:r>
            <a:r>
              <a:rPr lang="de-DE" sz="7385" dirty="0" smtClean="0"/>
              <a:t> </a:t>
            </a:r>
            <a:r>
              <a:rPr lang="de-DE" sz="7385" dirty="0" err="1" smtClean="0"/>
              <a:t>want</a:t>
            </a:r>
            <a:r>
              <a:rPr lang="de-DE" sz="7385" dirty="0" smtClean="0"/>
              <a:t> to </a:t>
            </a:r>
            <a:r>
              <a:rPr lang="de-DE" sz="7385" dirty="0" err="1" smtClean="0"/>
              <a:t>know</a:t>
            </a:r>
            <a:r>
              <a:rPr lang="de-DE" sz="7385" dirty="0" smtClean="0"/>
              <a:t> </a:t>
            </a:r>
            <a:r>
              <a:rPr lang="de-DE" sz="7385" dirty="0" err="1" smtClean="0"/>
              <a:t>is</a:t>
            </a:r>
            <a:r>
              <a:rPr lang="de-DE" sz="7385" dirty="0" smtClean="0"/>
              <a:t> </a:t>
            </a:r>
            <a:r>
              <a:rPr lang="de-DE" sz="7385" dirty="0" err="1" smtClean="0"/>
              <a:t>hanging</a:t>
            </a:r>
            <a:r>
              <a:rPr lang="de-DE" sz="7385" dirty="0" smtClean="0"/>
              <a:t> </a:t>
            </a:r>
            <a:r>
              <a:rPr lang="de-DE" sz="7385" dirty="0" err="1" smtClean="0"/>
              <a:t>from</a:t>
            </a:r>
            <a:r>
              <a:rPr lang="de-DE" sz="7385" dirty="0" smtClean="0"/>
              <a:t> </a:t>
            </a:r>
            <a:r>
              <a:rPr lang="de-DE" sz="7385" dirty="0" err="1" smtClean="0"/>
              <a:t>your</a:t>
            </a:r>
            <a:r>
              <a:rPr lang="de-DE" sz="7385" dirty="0" smtClean="0"/>
              <a:t> </a:t>
            </a:r>
            <a:r>
              <a:rPr lang="de-DE" sz="7385" dirty="0" err="1" smtClean="0"/>
              <a:t>shoulder</a:t>
            </a:r>
            <a:r>
              <a:rPr lang="de-DE" sz="7385" dirty="0" smtClean="0"/>
              <a:t>…</a:t>
            </a:r>
            <a:br>
              <a:rPr lang="de-DE" sz="7385" dirty="0" smtClean="0"/>
            </a:br>
            <a:r>
              <a:rPr lang="de-DE" sz="7385" dirty="0" smtClean="0"/>
              <a:t/>
            </a:r>
            <a:br>
              <a:rPr lang="de-DE" sz="7385" dirty="0" smtClean="0"/>
            </a:br>
            <a:r>
              <a:rPr lang="de-DE" sz="7385" dirty="0" err="1" smtClean="0"/>
              <a:t>If</a:t>
            </a:r>
            <a:r>
              <a:rPr lang="de-DE" sz="7385" dirty="0" smtClean="0"/>
              <a:t> "</a:t>
            </a:r>
            <a:r>
              <a:rPr lang="de-DE" sz="7385" dirty="0" err="1" smtClean="0"/>
              <a:t>how</a:t>
            </a:r>
            <a:r>
              <a:rPr lang="de-DE" sz="7385" dirty="0" smtClean="0"/>
              <a:t> </a:t>
            </a:r>
            <a:r>
              <a:rPr lang="de-DE" sz="7385" dirty="0" err="1" smtClean="0"/>
              <a:t>it</a:t>
            </a:r>
            <a:r>
              <a:rPr lang="de-DE" sz="7385" dirty="0" smtClean="0"/>
              <a:t> </a:t>
            </a:r>
            <a:r>
              <a:rPr lang="de-DE" sz="7385" dirty="0" err="1" smtClean="0"/>
              <a:t>sounds</a:t>
            </a:r>
            <a:r>
              <a:rPr lang="de-DE" sz="7385" dirty="0" smtClean="0"/>
              <a:t>" was a </a:t>
            </a:r>
            <a:r>
              <a:rPr lang="de-DE" sz="7385" dirty="0" err="1" smtClean="0"/>
              <a:t>calendar</a:t>
            </a:r>
            <a:r>
              <a:rPr lang="de-DE" sz="7385" dirty="0" smtClean="0"/>
              <a:t> </a:t>
            </a:r>
            <a:r>
              <a:rPr lang="de-DE" sz="7385" dirty="0" err="1" smtClean="0"/>
              <a:t>year</a:t>
            </a:r>
            <a:r>
              <a:rPr lang="de-DE" sz="7385" dirty="0" smtClean="0"/>
              <a:t> … </a:t>
            </a:r>
            <a:r>
              <a:rPr lang="de-DE" sz="7385" dirty="0" err="1" smtClean="0"/>
              <a:t>your</a:t>
            </a:r>
            <a:r>
              <a:rPr lang="de-DE" sz="7385" dirty="0" smtClean="0"/>
              <a:t> </a:t>
            </a:r>
            <a:r>
              <a:rPr lang="de-DE" sz="7385" dirty="0" err="1" smtClean="0"/>
              <a:t>talent</a:t>
            </a:r>
            <a:r>
              <a:rPr lang="de-DE" sz="7385" dirty="0" smtClean="0"/>
              <a:t> </a:t>
            </a:r>
            <a:r>
              <a:rPr lang="de-DE" sz="7385" dirty="0" err="1" smtClean="0"/>
              <a:t>gets</a:t>
            </a:r>
            <a:r>
              <a:rPr lang="de-DE" sz="7385" dirty="0" smtClean="0"/>
              <a:t> </a:t>
            </a:r>
            <a:r>
              <a:rPr lang="de-DE" sz="7385" dirty="0" err="1" smtClean="0"/>
              <a:t>you</a:t>
            </a:r>
            <a:r>
              <a:rPr lang="de-DE" sz="7385" dirty="0" smtClean="0"/>
              <a:t> to </a:t>
            </a:r>
            <a:r>
              <a:rPr lang="de-DE" sz="7385" dirty="0" err="1" smtClean="0"/>
              <a:t>about</a:t>
            </a:r>
            <a:r>
              <a:rPr lang="de-DE" sz="7385" dirty="0" smtClean="0"/>
              <a:t> </a:t>
            </a:r>
            <a:r>
              <a:rPr lang="de-DE" sz="7385" dirty="0" err="1" smtClean="0"/>
              <a:t>this</a:t>
            </a:r>
            <a:r>
              <a:rPr lang="de-DE" sz="7385" dirty="0" smtClean="0"/>
              <a:t> time of </a:t>
            </a:r>
            <a:r>
              <a:rPr lang="de-DE" sz="7385" dirty="0" err="1" smtClean="0"/>
              <a:t>year</a:t>
            </a:r>
            <a:r>
              <a:rPr lang="de-DE" sz="7385" dirty="0" smtClean="0"/>
              <a:t> </a:t>
            </a:r>
            <a:r>
              <a:rPr lang="de-DE" sz="3692" dirty="0" smtClean="0"/>
              <a:t>(</a:t>
            </a:r>
            <a:r>
              <a:rPr lang="de-DE" sz="3692" i="1" dirty="0" err="1" smtClean="0"/>
              <a:t>mid</a:t>
            </a:r>
            <a:r>
              <a:rPr lang="de-DE" sz="3692" i="1" dirty="0" smtClean="0"/>
              <a:t> </a:t>
            </a:r>
            <a:r>
              <a:rPr lang="de-DE" sz="3692" i="1" dirty="0" err="1" smtClean="0"/>
              <a:t>October</a:t>
            </a:r>
            <a:r>
              <a:rPr lang="de-DE" sz="3692" dirty="0" smtClean="0"/>
              <a:t>)</a:t>
            </a:r>
            <a:r>
              <a:rPr lang="de-DE" sz="7385" dirty="0" smtClean="0"/>
              <a:t>… </a:t>
            </a:r>
            <a:r>
              <a:rPr lang="de-DE" sz="7385" dirty="0" err="1" smtClean="0"/>
              <a:t>the</a:t>
            </a:r>
            <a:r>
              <a:rPr lang="de-DE" sz="7385" dirty="0" smtClean="0"/>
              <a:t> </a:t>
            </a:r>
            <a:r>
              <a:rPr lang="de-DE" sz="7385" dirty="0" err="1" smtClean="0"/>
              <a:t>amp</a:t>
            </a:r>
            <a:r>
              <a:rPr lang="de-DE" sz="7385" dirty="0" smtClean="0"/>
              <a:t> will </a:t>
            </a:r>
            <a:r>
              <a:rPr lang="de-DE" sz="7385" dirty="0" err="1" smtClean="0"/>
              <a:t>move</a:t>
            </a:r>
            <a:r>
              <a:rPr lang="de-DE" sz="7385" dirty="0" smtClean="0"/>
              <a:t> </a:t>
            </a:r>
            <a:r>
              <a:rPr lang="de-DE" sz="7385" dirty="0" err="1" smtClean="0"/>
              <a:t>you</a:t>
            </a:r>
            <a:r>
              <a:rPr lang="de-DE" sz="7385" dirty="0" smtClean="0"/>
              <a:t> </a:t>
            </a:r>
            <a:r>
              <a:rPr lang="de-DE" sz="7385" dirty="0" err="1" smtClean="0"/>
              <a:t>forward</a:t>
            </a:r>
            <a:r>
              <a:rPr lang="de-DE" sz="7385" dirty="0" smtClean="0"/>
              <a:t> to </a:t>
            </a:r>
            <a:r>
              <a:rPr lang="de-DE" sz="7385" dirty="0" err="1" smtClean="0"/>
              <a:t>mid</a:t>
            </a:r>
            <a:r>
              <a:rPr lang="de-DE" sz="7385" dirty="0" smtClean="0"/>
              <a:t> </a:t>
            </a:r>
            <a:r>
              <a:rPr lang="de-DE" sz="7385" dirty="0" err="1" smtClean="0"/>
              <a:t>December</a:t>
            </a:r>
            <a:r>
              <a:rPr lang="de-DE" sz="7385" dirty="0" smtClean="0"/>
              <a:t>… </a:t>
            </a:r>
            <a:r>
              <a:rPr lang="de-DE" sz="7385" dirty="0" err="1" smtClean="0"/>
              <a:t>everything</a:t>
            </a:r>
            <a:r>
              <a:rPr lang="de-DE" sz="7385" dirty="0" smtClean="0"/>
              <a:t> </a:t>
            </a:r>
            <a:r>
              <a:rPr lang="de-DE" sz="7385" dirty="0" err="1" smtClean="0"/>
              <a:t>else</a:t>
            </a:r>
            <a:r>
              <a:rPr lang="de-DE" sz="7385" dirty="0" smtClean="0"/>
              <a:t>… </a:t>
            </a:r>
            <a:r>
              <a:rPr lang="de-DE" sz="7385" dirty="0" err="1" smtClean="0"/>
              <a:t>including</a:t>
            </a:r>
            <a:r>
              <a:rPr lang="de-DE" sz="7385" dirty="0" smtClean="0"/>
              <a:t> </a:t>
            </a:r>
            <a:r>
              <a:rPr lang="de-DE" sz="7385" dirty="0" err="1" smtClean="0"/>
              <a:t>what</a:t>
            </a:r>
            <a:r>
              <a:rPr lang="de-DE" sz="7385" dirty="0" smtClean="0"/>
              <a:t> </a:t>
            </a:r>
            <a:r>
              <a:rPr lang="de-DE" sz="7385" dirty="0" err="1" smtClean="0"/>
              <a:t>wood</a:t>
            </a:r>
            <a:r>
              <a:rPr lang="de-DE" sz="7385" dirty="0" smtClean="0"/>
              <a:t> </a:t>
            </a:r>
            <a:r>
              <a:rPr lang="de-DE" sz="7385" dirty="0" err="1" smtClean="0"/>
              <a:t>the</a:t>
            </a:r>
            <a:r>
              <a:rPr lang="de-DE" sz="7385" dirty="0" smtClean="0"/>
              <a:t> </a:t>
            </a:r>
            <a:r>
              <a:rPr lang="de-DE" sz="7385" dirty="0" err="1" smtClean="0"/>
              <a:t>thing</a:t>
            </a:r>
            <a:r>
              <a:rPr lang="de-DE" sz="7385" dirty="0" smtClean="0"/>
              <a:t> </a:t>
            </a:r>
            <a:r>
              <a:rPr lang="de-DE" sz="7385" dirty="0" err="1" smtClean="0"/>
              <a:t>is</a:t>
            </a:r>
            <a:r>
              <a:rPr lang="de-DE" sz="7385" dirty="0" smtClean="0"/>
              <a:t> </a:t>
            </a:r>
            <a:r>
              <a:rPr lang="de-DE" sz="7385" dirty="0" err="1" smtClean="0"/>
              <a:t>made</a:t>
            </a:r>
            <a:r>
              <a:rPr lang="de-DE" sz="7385" dirty="0" smtClean="0"/>
              <a:t> of, </a:t>
            </a:r>
            <a:r>
              <a:rPr lang="de-DE" sz="7385" dirty="0" err="1" smtClean="0"/>
              <a:t>happens</a:t>
            </a:r>
            <a:r>
              <a:rPr lang="de-DE" sz="7385" dirty="0" smtClean="0"/>
              <a:t> in </a:t>
            </a:r>
            <a:r>
              <a:rPr lang="de-DE" sz="7385" dirty="0" err="1" smtClean="0"/>
              <a:t>the</a:t>
            </a:r>
            <a:r>
              <a:rPr lang="de-DE" sz="7385" dirty="0" smtClean="0"/>
              <a:t> last </a:t>
            </a:r>
            <a:r>
              <a:rPr lang="de-DE" sz="7385" dirty="0" err="1" smtClean="0"/>
              <a:t>two</a:t>
            </a:r>
            <a:r>
              <a:rPr lang="de-DE" sz="7385" dirty="0" smtClean="0"/>
              <a:t> </a:t>
            </a:r>
            <a:r>
              <a:rPr lang="de-DE" sz="7385" dirty="0" err="1" smtClean="0"/>
              <a:t>weeks</a:t>
            </a:r>
            <a:r>
              <a:rPr lang="de-DE" sz="7385" dirty="0" smtClean="0"/>
              <a:t> of </a:t>
            </a:r>
            <a:r>
              <a:rPr lang="de-DE" sz="7385" dirty="0" err="1" smtClean="0"/>
              <a:t>the</a:t>
            </a:r>
            <a:r>
              <a:rPr lang="de-DE" sz="7385" dirty="0" smtClean="0"/>
              <a:t> </a:t>
            </a:r>
            <a:r>
              <a:rPr lang="de-DE" sz="7385" dirty="0" err="1" smtClean="0"/>
              <a:t>year</a:t>
            </a:r>
            <a:r>
              <a:rPr lang="de-DE" sz="7385" dirty="0" smtClean="0"/>
              <a:t>… and </a:t>
            </a:r>
            <a:r>
              <a:rPr lang="de-DE" sz="7385" dirty="0" err="1" smtClean="0"/>
              <a:t>with</a:t>
            </a:r>
            <a:r>
              <a:rPr lang="de-DE" sz="7385" dirty="0" smtClean="0"/>
              <a:t> all </a:t>
            </a:r>
            <a:r>
              <a:rPr lang="de-DE" sz="7385" dirty="0" err="1" smtClean="0"/>
              <a:t>the</a:t>
            </a:r>
            <a:r>
              <a:rPr lang="de-DE" sz="7385" dirty="0" smtClean="0"/>
              <a:t> </a:t>
            </a:r>
            <a:r>
              <a:rPr lang="de-DE" sz="7385" dirty="0" err="1" smtClean="0"/>
              <a:t>Hoop-la</a:t>
            </a:r>
            <a:r>
              <a:rPr lang="de-DE" sz="7385" dirty="0" smtClean="0"/>
              <a:t> </a:t>
            </a:r>
            <a:r>
              <a:rPr lang="de-DE" sz="7385" dirty="0" err="1" smtClean="0"/>
              <a:t>goin</a:t>
            </a:r>
            <a:r>
              <a:rPr lang="de-DE" sz="7385" dirty="0" smtClean="0"/>
              <a:t>' on, </a:t>
            </a:r>
            <a:r>
              <a:rPr lang="de-DE" sz="7385" dirty="0" err="1" smtClean="0"/>
              <a:t>nobody</a:t>
            </a:r>
            <a:r>
              <a:rPr lang="de-DE" sz="7385" dirty="0" smtClean="0"/>
              <a:t> </a:t>
            </a:r>
            <a:r>
              <a:rPr lang="de-DE" sz="7385" dirty="0" err="1" smtClean="0"/>
              <a:t>really</a:t>
            </a:r>
            <a:r>
              <a:rPr lang="de-DE" sz="7385" dirty="0" smtClean="0"/>
              <a:t> </a:t>
            </a:r>
            <a:r>
              <a:rPr lang="de-DE" sz="7385" dirty="0" err="1" smtClean="0"/>
              <a:t>pays</a:t>
            </a:r>
            <a:r>
              <a:rPr lang="de-DE" sz="7385" dirty="0" smtClean="0"/>
              <a:t> </a:t>
            </a:r>
            <a:r>
              <a:rPr lang="de-DE" sz="7385" dirty="0" err="1" smtClean="0"/>
              <a:t>much</a:t>
            </a:r>
            <a:r>
              <a:rPr lang="de-DE" sz="7385" dirty="0" smtClean="0"/>
              <a:t> </a:t>
            </a:r>
            <a:r>
              <a:rPr lang="de-DE" sz="7385" dirty="0" err="1" smtClean="0"/>
              <a:t>attention</a:t>
            </a:r>
            <a:r>
              <a:rPr lang="de-DE" sz="7385" dirty="0" smtClean="0"/>
              <a:t> to </a:t>
            </a:r>
            <a:r>
              <a:rPr lang="de-DE" sz="7385" dirty="0" err="1" smtClean="0"/>
              <a:t>anything</a:t>
            </a:r>
            <a:r>
              <a:rPr lang="de-DE" sz="7385" dirty="0" smtClean="0"/>
              <a:t> </a:t>
            </a:r>
            <a:r>
              <a:rPr lang="de-DE" sz="7385" dirty="0" err="1" smtClean="0"/>
              <a:t>else</a:t>
            </a:r>
            <a:r>
              <a:rPr lang="de-DE" sz="7385" dirty="0" smtClean="0"/>
              <a:t> </a:t>
            </a:r>
            <a:r>
              <a:rPr lang="de-DE" sz="7385" dirty="0" err="1" smtClean="0"/>
              <a:t>but</a:t>
            </a:r>
            <a:r>
              <a:rPr lang="de-DE" sz="7385" dirty="0" smtClean="0"/>
              <a:t> PARTY ON ...</a:t>
            </a:r>
          </a:p>
          <a:p>
            <a:pPr>
              <a:buNone/>
            </a:pPr>
            <a:r>
              <a:rPr lang="de-DE" i="1" dirty="0" smtClean="0"/>
              <a:t>	</a:t>
            </a:r>
            <a:r>
              <a:rPr lang="de-DE" sz="2000" i="1" dirty="0" smtClean="0"/>
              <a:t>Ron Kirn</a:t>
            </a:r>
          </a:p>
          <a:p>
            <a:pPr>
              <a:buNone/>
            </a:pPr>
            <a:r>
              <a:rPr lang="de-DE" sz="2000" i="1" dirty="0" smtClean="0"/>
              <a:t>	</a:t>
            </a:r>
            <a:r>
              <a:rPr lang="de-DE" sz="2000" i="1" dirty="0" smtClean="0">
                <a:hlinkClick r:id="rId2"/>
              </a:rPr>
              <a:t>http://www.strat-talk.com/threads/ash-vs-alder-body-sound-question.195784/</a:t>
            </a:r>
            <a:r>
              <a:rPr lang="de-DE" sz="2000" dirty="0" smtClean="0"/>
              <a:t> - </a:t>
            </a:r>
            <a:r>
              <a:rPr lang="de-DE" sz="2000" dirty="0" err="1" smtClean="0"/>
              <a:t>posts</a:t>
            </a:r>
            <a:r>
              <a:rPr lang="de-DE" sz="2000" dirty="0" smtClean="0"/>
              <a:t> #1 &amp; #4, 17. </a:t>
            </a:r>
            <a:r>
              <a:rPr lang="de-DE" sz="2000" dirty="0" err="1" smtClean="0"/>
              <a:t>Oct</a:t>
            </a:r>
            <a:r>
              <a:rPr lang="de-DE" sz="2000" dirty="0" smtClean="0"/>
              <a:t>. 2012</a:t>
            </a:r>
          </a:p>
        </p:txBody>
      </p:sp>
      <p:sp>
        <p:nvSpPr>
          <p:cNvPr id="4" name="Fußzeilenplatzhalter 3"/>
          <p:cNvSpPr>
            <a:spLocks noGrp="1"/>
          </p:cNvSpPr>
          <p:nvPr>
            <p:ph type="ftr" sz="quarter" idx="11"/>
          </p:nvPr>
        </p:nvSpPr>
        <p:spPr>
          <a:xfrm>
            <a:off x="5461000" y="6492875"/>
            <a:ext cx="2895600" cy="365125"/>
          </a:xfrm>
        </p:spPr>
        <p:txBody>
          <a:bodyPr/>
          <a:lstStyle/>
          <a:p>
            <a:r>
              <a:rPr lang="de-DE" dirty="0" smtClean="0"/>
              <a:t>Hörversuch </a:t>
            </a:r>
            <a:endParaRPr lang="de-DE" dirty="0"/>
          </a:p>
        </p:txBody>
      </p:sp>
      <p:sp>
        <p:nvSpPr>
          <p:cNvPr id="5" name="Foliennummernplatzhalter 4"/>
          <p:cNvSpPr>
            <a:spLocks noGrp="1"/>
          </p:cNvSpPr>
          <p:nvPr>
            <p:ph type="sldNum" sz="quarter" idx="12"/>
          </p:nvPr>
        </p:nvSpPr>
        <p:spPr/>
        <p:txBody>
          <a:bodyPr/>
          <a:lstStyle/>
          <a:p>
            <a:fld id="{B5511233-C1D0-AE4D-9B0A-F68E98D2E84E}" type="slidenum">
              <a:rPr lang="de-DE" smtClean="0"/>
              <a:pPr/>
              <a:t>17</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123479" y="0"/>
            <a:ext cx="8899248" cy="1470025"/>
          </a:xfrm>
        </p:spPr>
        <p:txBody>
          <a:bodyPr>
            <a:noAutofit/>
          </a:bodyPr>
          <a:lstStyle/>
          <a:p>
            <a:r>
              <a:rPr lang="de-DE" sz="3600" dirty="0" err="1" smtClean="0"/>
              <a:t>GITEC-Hörversuch</a:t>
            </a:r>
            <a:r>
              <a:rPr lang="de-DE" sz="3600" dirty="0" smtClean="0"/>
              <a:t> zum Thema:</a:t>
            </a:r>
            <a:br>
              <a:rPr lang="de-DE" sz="3600" dirty="0" smtClean="0"/>
            </a:br>
            <a:r>
              <a:rPr lang="de-DE" sz="3600" dirty="0" smtClean="0"/>
              <a:t>„</a:t>
            </a:r>
            <a:r>
              <a:rPr lang="de-DE" sz="3600" b="1" u="sng" dirty="0" smtClean="0"/>
              <a:t>Holz-Klang“ bei Solid-Body Gitarren</a:t>
            </a:r>
            <a:endParaRPr lang="de-DE" sz="3600" b="1" u="sng" dirty="0"/>
          </a:p>
        </p:txBody>
      </p:sp>
      <p:sp>
        <p:nvSpPr>
          <p:cNvPr id="3" name="Untertitel 2"/>
          <p:cNvSpPr>
            <a:spLocks noGrp="1"/>
          </p:cNvSpPr>
          <p:nvPr>
            <p:ph type="subTitle" idx="1"/>
          </p:nvPr>
        </p:nvSpPr>
        <p:spPr>
          <a:xfrm>
            <a:off x="123479" y="1470025"/>
            <a:ext cx="8899248" cy="849414"/>
          </a:xfrm>
        </p:spPr>
        <p:txBody>
          <a:bodyPr anchor="t">
            <a:normAutofit fontScale="70000" lnSpcReduction="20000"/>
          </a:bodyPr>
          <a:lstStyle/>
          <a:p>
            <a:pPr algn="l"/>
            <a:r>
              <a:rPr lang="de-DE" dirty="0" smtClean="0">
                <a:solidFill>
                  <a:schemeClr val="tx1"/>
                </a:solidFill>
              </a:rPr>
              <a:t>Vorab: </a:t>
            </a:r>
          </a:p>
          <a:p>
            <a:pPr algn="l"/>
            <a:r>
              <a:rPr lang="de-DE" b="1" u="sng" dirty="0" err="1" smtClean="0">
                <a:solidFill>
                  <a:schemeClr val="tx1"/>
                </a:solidFill>
              </a:rPr>
              <a:t>Guitar</a:t>
            </a:r>
            <a:r>
              <a:rPr lang="de-DE" b="1" u="sng" dirty="0" smtClean="0">
                <a:solidFill>
                  <a:schemeClr val="tx1"/>
                </a:solidFill>
              </a:rPr>
              <a:t> </a:t>
            </a:r>
            <a:r>
              <a:rPr lang="de-DE" b="1" u="sng" dirty="0" err="1" smtClean="0">
                <a:solidFill>
                  <a:schemeClr val="tx1"/>
                </a:solidFill>
              </a:rPr>
              <a:t>Player</a:t>
            </a:r>
            <a:r>
              <a:rPr lang="de-DE" b="1" u="sng" dirty="0" smtClean="0">
                <a:solidFill>
                  <a:schemeClr val="tx1"/>
                </a:solidFill>
              </a:rPr>
              <a:t> Magazine</a:t>
            </a:r>
            <a:r>
              <a:rPr lang="de-DE" dirty="0" smtClean="0">
                <a:solidFill>
                  <a:schemeClr val="tx1"/>
                </a:solidFill>
              </a:rPr>
              <a:t> zum Thema „</a:t>
            </a:r>
            <a:r>
              <a:rPr lang="de-DE" dirty="0" err="1" smtClean="0">
                <a:solidFill>
                  <a:schemeClr val="tx1"/>
                </a:solidFill>
              </a:rPr>
              <a:t>Tonewoods</a:t>
            </a:r>
            <a:r>
              <a:rPr lang="de-DE" dirty="0" smtClean="0">
                <a:solidFill>
                  <a:schemeClr val="tx1"/>
                </a:solidFill>
              </a:rPr>
              <a:t> </a:t>
            </a:r>
            <a:r>
              <a:rPr lang="de-DE" dirty="0" err="1" smtClean="0">
                <a:solidFill>
                  <a:schemeClr val="tx1"/>
                </a:solidFill>
              </a:rPr>
              <a:t>for</a:t>
            </a:r>
            <a:r>
              <a:rPr lang="de-DE" dirty="0" smtClean="0">
                <a:solidFill>
                  <a:schemeClr val="tx1"/>
                </a:solidFill>
              </a:rPr>
              <a:t> </a:t>
            </a:r>
            <a:r>
              <a:rPr lang="de-DE" dirty="0" err="1" smtClean="0">
                <a:solidFill>
                  <a:schemeClr val="tx1"/>
                </a:solidFill>
              </a:rPr>
              <a:t>solid-bodies</a:t>
            </a:r>
            <a:r>
              <a:rPr lang="de-DE" dirty="0" smtClean="0">
                <a:solidFill>
                  <a:schemeClr val="tx1"/>
                </a:solidFill>
              </a:rPr>
              <a:t>“</a:t>
            </a:r>
            <a:endParaRPr lang="de-DE" dirty="0" smtClean="0">
              <a:hlinkClick r:id="rId2"/>
            </a:endParaRPr>
          </a:p>
          <a:p>
            <a:pPr algn="l"/>
            <a:r>
              <a:rPr lang="de-DE" sz="1200" dirty="0" smtClean="0">
                <a:hlinkClick r:id="rId2"/>
              </a:rPr>
              <a:t>http://www.guitarplayer.com/miscellaneous/1139/all-about-tonewoods/14591</a:t>
            </a:r>
            <a:endParaRPr lang="de-DE" sz="1200" dirty="0" smtClean="0"/>
          </a:p>
        </p:txBody>
      </p:sp>
      <p:sp>
        <p:nvSpPr>
          <p:cNvPr id="4" name="Foliennummernplatzhalter 3"/>
          <p:cNvSpPr>
            <a:spLocks noGrp="1"/>
          </p:cNvSpPr>
          <p:nvPr>
            <p:ph type="sldNum" sz="quarter" idx="12"/>
          </p:nvPr>
        </p:nvSpPr>
        <p:spPr/>
        <p:txBody>
          <a:bodyPr/>
          <a:lstStyle/>
          <a:p>
            <a:fld id="{B5511233-C1D0-AE4D-9B0A-F68E98D2E84E}" type="slidenum">
              <a:rPr lang="de-DE" smtClean="0"/>
              <a:pPr/>
              <a:t>2</a:t>
            </a:fld>
            <a:endParaRPr lang="de-DE"/>
          </a:p>
        </p:txBody>
      </p:sp>
      <p:sp>
        <p:nvSpPr>
          <p:cNvPr id="5" name="Fußzeilenplatzhalter 4"/>
          <p:cNvSpPr>
            <a:spLocks noGrp="1"/>
          </p:cNvSpPr>
          <p:nvPr>
            <p:ph type="ftr" sz="quarter" idx="11"/>
          </p:nvPr>
        </p:nvSpPr>
        <p:spPr>
          <a:xfrm>
            <a:off x="3124200" y="6492875"/>
            <a:ext cx="2895600" cy="365125"/>
          </a:xfrm>
        </p:spPr>
        <p:txBody>
          <a:bodyPr/>
          <a:lstStyle/>
          <a:p>
            <a:r>
              <a:rPr lang="de-DE" smtClean="0"/>
              <a:t>Hörversuch </a:t>
            </a:r>
            <a:endParaRPr lang="de-DE"/>
          </a:p>
        </p:txBody>
      </p:sp>
      <p:sp>
        <p:nvSpPr>
          <p:cNvPr id="8" name="Textfeld 7"/>
          <p:cNvSpPr txBox="1"/>
          <p:nvPr/>
        </p:nvSpPr>
        <p:spPr>
          <a:xfrm>
            <a:off x="123480" y="2333684"/>
            <a:ext cx="8899248" cy="4524316"/>
          </a:xfrm>
          <a:prstGeom prst="rect">
            <a:avLst/>
          </a:prstGeom>
          <a:noFill/>
        </p:spPr>
        <p:txBody>
          <a:bodyPr wrap="square" rtlCol="0">
            <a:spAutoFit/>
          </a:bodyPr>
          <a:lstStyle/>
          <a:p>
            <a:r>
              <a:rPr lang="de-DE" sz="1600" b="1" u="sng" dirty="0" smtClean="0"/>
              <a:t>Korpus:</a:t>
            </a:r>
          </a:p>
          <a:p>
            <a:r>
              <a:rPr lang="de-DE" sz="1600" b="1" dirty="0" smtClean="0"/>
              <a:t>Alder</a:t>
            </a:r>
            <a:r>
              <a:rPr lang="de-DE" sz="1600" dirty="0" smtClean="0"/>
              <a:t> has a </a:t>
            </a:r>
            <a:r>
              <a:rPr lang="de-DE" sz="1600" dirty="0" err="1" smtClean="0"/>
              <a:t>strong</a:t>
            </a:r>
            <a:r>
              <a:rPr lang="de-DE" sz="1600" dirty="0" smtClean="0"/>
              <a:t>, </a:t>
            </a:r>
            <a:r>
              <a:rPr lang="de-DE" sz="1600" dirty="0" err="1" smtClean="0"/>
              <a:t>clear</a:t>
            </a:r>
            <a:r>
              <a:rPr lang="de-DE" sz="1600" dirty="0" smtClean="0"/>
              <a:t>, </a:t>
            </a:r>
            <a:r>
              <a:rPr lang="de-DE" sz="1600" dirty="0" err="1" smtClean="0"/>
              <a:t>full-bodied</a:t>
            </a:r>
            <a:r>
              <a:rPr lang="de-DE" sz="1600" dirty="0" smtClean="0"/>
              <a:t> </a:t>
            </a:r>
            <a:r>
              <a:rPr lang="de-DE" sz="1600" dirty="0" err="1" smtClean="0"/>
              <a:t>sound</a:t>
            </a:r>
            <a:r>
              <a:rPr lang="de-DE" sz="1600" dirty="0" smtClean="0"/>
              <a:t>, </a:t>
            </a:r>
            <a:r>
              <a:rPr lang="de-DE" sz="1600" dirty="0" err="1" smtClean="0"/>
              <a:t>with</a:t>
            </a:r>
            <a:r>
              <a:rPr lang="de-DE" sz="1600" dirty="0" smtClean="0"/>
              <a:t> </a:t>
            </a:r>
            <a:r>
              <a:rPr lang="de-DE" sz="1600" dirty="0" err="1" smtClean="0"/>
              <a:t>beefy</a:t>
            </a:r>
            <a:r>
              <a:rPr lang="de-DE" sz="1600" dirty="0" smtClean="0"/>
              <a:t> </a:t>
            </a:r>
            <a:r>
              <a:rPr lang="de-DE" sz="1600" dirty="0" err="1" smtClean="0"/>
              <a:t>mids</a:t>
            </a:r>
            <a:r>
              <a:rPr lang="de-DE" sz="1600" dirty="0" smtClean="0"/>
              <a:t> and </a:t>
            </a:r>
            <a:r>
              <a:rPr lang="de-DE" sz="1600" dirty="0" err="1" smtClean="0"/>
              <a:t>excellent</a:t>
            </a:r>
            <a:r>
              <a:rPr lang="de-DE" sz="1600" dirty="0" smtClean="0"/>
              <a:t> </a:t>
            </a:r>
            <a:r>
              <a:rPr lang="de-DE" sz="1600" dirty="0" err="1" smtClean="0"/>
              <a:t>lows</a:t>
            </a:r>
            <a:r>
              <a:rPr lang="de-DE" sz="1600" dirty="0" smtClean="0"/>
              <a:t>. </a:t>
            </a:r>
          </a:p>
          <a:p>
            <a:r>
              <a:rPr lang="de-DE" sz="1600" dirty="0" err="1" smtClean="0"/>
              <a:t>Its</a:t>
            </a:r>
            <a:r>
              <a:rPr lang="de-DE" sz="1600" dirty="0" smtClean="0"/>
              <a:t> </a:t>
            </a:r>
            <a:r>
              <a:rPr lang="de-DE" sz="1600" dirty="0" err="1" smtClean="0"/>
              <a:t>highs</a:t>
            </a:r>
            <a:r>
              <a:rPr lang="de-DE" sz="1600" dirty="0" smtClean="0"/>
              <a:t> </a:t>
            </a:r>
            <a:r>
              <a:rPr lang="de-DE" sz="1600" dirty="0" err="1" smtClean="0"/>
              <a:t>sizzle</a:t>
            </a:r>
            <a:r>
              <a:rPr lang="de-DE" sz="1600" dirty="0" smtClean="0"/>
              <a:t> </a:t>
            </a:r>
            <a:r>
              <a:rPr lang="de-DE" sz="1600" dirty="0" err="1" smtClean="0"/>
              <a:t>slightly</a:t>
            </a:r>
            <a:r>
              <a:rPr lang="de-DE" sz="1600" dirty="0" smtClean="0"/>
              <a:t>, </a:t>
            </a:r>
            <a:r>
              <a:rPr lang="de-DE" sz="1600" dirty="0" err="1" smtClean="0"/>
              <a:t>but</a:t>
            </a:r>
            <a:r>
              <a:rPr lang="de-DE" sz="1600" dirty="0" smtClean="0"/>
              <a:t> </a:t>
            </a:r>
            <a:r>
              <a:rPr lang="de-DE" sz="1600" dirty="0" err="1" smtClean="0"/>
              <a:t>are</a:t>
            </a:r>
            <a:r>
              <a:rPr lang="de-DE" sz="1600" dirty="0" smtClean="0"/>
              <a:t> </a:t>
            </a:r>
            <a:r>
              <a:rPr lang="de-DE" sz="1600" dirty="0" err="1" smtClean="0"/>
              <a:t>rarely</a:t>
            </a:r>
            <a:r>
              <a:rPr lang="de-DE" sz="1600" dirty="0" smtClean="0"/>
              <a:t> </a:t>
            </a:r>
            <a:r>
              <a:rPr lang="de-DE" sz="1600" dirty="0" err="1" smtClean="0"/>
              <a:t>harsh</a:t>
            </a:r>
            <a:r>
              <a:rPr lang="de-DE" sz="1600" dirty="0" smtClean="0"/>
              <a:t>, and </a:t>
            </a:r>
            <a:r>
              <a:rPr lang="de-DE" sz="1600" dirty="0" err="1" smtClean="0"/>
              <a:t>it</a:t>
            </a:r>
            <a:r>
              <a:rPr lang="de-DE" sz="1600" dirty="0" smtClean="0"/>
              <a:t> </a:t>
            </a:r>
            <a:r>
              <a:rPr lang="de-DE" sz="1600" dirty="0" err="1" smtClean="0"/>
              <a:t>offers</a:t>
            </a:r>
            <a:r>
              <a:rPr lang="de-DE" sz="1600" dirty="0" smtClean="0"/>
              <a:t> a </a:t>
            </a:r>
            <a:r>
              <a:rPr lang="de-DE" sz="1600" dirty="0" err="1" smtClean="0"/>
              <a:t>decent</a:t>
            </a:r>
            <a:r>
              <a:rPr lang="de-DE" sz="1600" dirty="0" smtClean="0"/>
              <a:t> </a:t>
            </a:r>
            <a:r>
              <a:rPr lang="de-DE" sz="1600" dirty="0" err="1" smtClean="0"/>
              <a:t>amount</a:t>
            </a:r>
            <a:r>
              <a:rPr lang="de-DE" sz="1600" dirty="0" smtClean="0"/>
              <a:t> of </a:t>
            </a:r>
            <a:r>
              <a:rPr lang="de-DE" sz="1600" dirty="0" err="1" smtClean="0"/>
              <a:t>sustain</a:t>
            </a:r>
            <a:r>
              <a:rPr lang="de-DE" sz="1600" dirty="0" smtClean="0"/>
              <a:t>.</a:t>
            </a:r>
          </a:p>
          <a:p>
            <a:r>
              <a:rPr lang="de-DE" sz="1600" dirty="0" err="1" smtClean="0"/>
              <a:t>The</a:t>
            </a:r>
            <a:r>
              <a:rPr lang="de-DE" sz="1600" dirty="0" smtClean="0"/>
              <a:t> </a:t>
            </a:r>
            <a:r>
              <a:rPr lang="de-DE" sz="1600" b="1" dirty="0" err="1" smtClean="0"/>
              <a:t>swamp-ash</a:t>
            </a:r>
            <a:r>
              <a:rPr lang="de-DE" sz="1600" b="1" dirty="0" smtClean="0"/>
              <a:t> </a:t>
            </a:r>
            <a:r>
              <a:rPr lang="de-DE" sz="1600" dirty="0" err="1" smtClean="0"/>
              <a:t>sound</a:t>
            </a:r>
            <a:r>
              <a:rPr lang="de-DE" sz="1600" dirty="0" smtClean="0"/>
              <a:t> </a:t>
            </a:r>
            <a:r>
              <a:rPr lang="de-DE" sz="1600" dirty="0" err="1" smtClean="0"/>
              <a:t>is</a:t>
            </a:r>
            <a:r>
              <a:rPr lang="de-DE" sz="1600" dirty="0" smtClean="0"/>
              <a:t> </a:t>
            </a:r>
            <a:r>
              <a:rPr lang="de-DE" sz="1600" dirty="0" err="1" smtClean="0"/>
              <a:t>twangy</a:t>
            </a:r>
            <a:r>
              <a:rPr lang="de-DE" sz="1600" dirty="0" smtClean="0"/>
              <a:t>, </a:t>
            </a:r>
            <a:r>
              <a:rPr lang="de-DE" sz="1600" dirty="0" err="1" smtClean="0"/>
              <a:t>airy</a:t>
            </a:r>
            <a:r>
              <a:rPr lang="de-DE" sz="1600" dirty="0" smtClean="0"/>
              <a:t>, and </a:t>
            </a:r>
            <a:r>
              <a:rPr lang="de-DE" sz="1600" dirty="0" err="1" smtClean="0"/>
              <a:t>sweet</a:t>
            </a:r>
            <a:r>
              <a:rPr lang="de-DE" sz="1600" dirty="0" smtClean="0"/>
              <a:t>. </a:t>
            </a:r>
            <a:r>
              <a:rPr lang="de-DE" sz="1600" dirty="0" err="1" smtClean="0"/>
              <a:t>It</a:t>
            </a:r>
            <a:r>
              <a:rPr lang="de-DE" sz="1600" dirty="0" smtClean="0"/>
              <a:t> </a:t>
            </a:r>
            <a:r>
              <a:rPr lang="de-DE" sz="1600" dirty="0" err="1" smtClean="0"/>
              <a:t>offers</a:t>
            </a:r>
            <a:r>
              <a:rPr lang="de-DE" sz="1600" dirty="0" smtClean="0"/>
              <a:t> firm </a:t>
            </a:r>
            <a:r>
              <a:rPr lang="de-DE" sz="1600" dirty="0" err="1" smtClean="0"/>
              <a:t>lows</a:t>
            </a:r>
            <a:r>
              <a:rPr lang="de-DE" sz="1600" dirty="0" smtClean="0"/>
              <a:t>, </a:t>
            </a:r>
            <a:r>
              <a:rPr lang="de-DE" sz="1600" dirty="0" err="1" smtClean="0"/>
              <a:t>pleasant</a:t>
            </a:r>
            <a:r>
              <a:rPr lang="de-DE" sz="1600" dirty="0" smtClean="0"/>
              <a:t> </a:t>
            </a:r>
            <a:r>
              <a:rPr lang="de-DE" sz="1600" dirty="0" err="1" smtClean="0"/>
              <a:t>highs</a:t>
            </a:r>
            <a:r>
              <a:rPr lang="de-DE" sz="1600" dirty="0" smtClean="0"/>
              <a:t>, a </a:t>
            </a:r>
            <a:r>
              <a:rPr lang="de-DE" sz="1600" dirty="0" err="1" smtClean="0"/>
              <a:t>slightly</a:t>
            </a:r>
            <a:r>
              <a:rPr lang="de-DE" sz="1600" dirty="0" smtClean="0"/>
              <a:t> </a:t>
            </a:r>
            <a:r>
              <a:rPr lang="de-DE" sz="1600" dirty="0" err="1" smtClean="0"/>
              <a:t>scooped</a:t>
            </a:r>
            <a:r>
              <a:rPr lang="de-DE" sz="1600" dirty="0" smtClean="0"/>
              <a:t> </a:t>
            </a:r>
            <a:r>
              <a:rPr lang="de-DE" sz="1600" dirty="0" err="1" smtClean="0"/>
              <a:t>midrange</a:t>
            </a:r>
            <a:r>
              <a:rPr lang="de-DE" sz="1600" dirty="0" smtClean="0"/>
              <a:t>, and good </a:t>
            </a:r>
            <a:r>
              <a:rPr lang="de-DE" sz="1600" dirty="0" err="1" smtClean="0"/>
              <a:t>sustain</a:t>
            </a:r>
            <a:r>
              <a:rPr lang="de-DE" sz="1600" dirty="0" smtClean="0"/>
              <a:t>. </a:t>
            </a:r>
            <a:r>
              <a:rPr lang="de-DE" sz="1600" dirty="0" err="1" smtClean="0"/>
              <a:t>Ash</a:t>
            </a:r>
            <a:r>
              <a:rPr lang="de-DE" sz="1600" dirty="0" smtClean="0"/>
              <a:t> </a:t>
            </a:r>
            <a:r>
              <a:rPr lang="de-DE" sz="1600" dirty="0" err="1" smtClean="0"/>
              <a:t>from</a:t>
            </a:r>
            <a:r>
              <a:rPr lang="de-DE" sz="1600" dirty="0" smtClean="0"/>
              <a:t> </a:t>
            </a:r>
            <a:r>
              <a:rPr lang="de-DE" sz="1600" dirty="0" err="1" smtClean="0"/>
              <a:t>the</a:t>
            </a:r>
            <a:r>
              <a:rPr lang="de-DE" sz="1600" dirty="0" smtClean="0"/>
              <a:t> </a:t>
            </a:r>
            <a:r>
              <a:rPr lang="de-DE" sz="1600" dirty="0" err="1" smtClean="0"/>
              <a:t>upper</a:t>
            </a:r>
            <a:r>
              <a:rPr lang="de-DE" sz="1600" dirty="0" smtClean="0"/>
              <a:t> </a:t>
            </a:r>
            <a:r>
              <a:rPr lang="de-DE" sz="1600" dirty="0" err="1" smtClean="0"/>
              <a:t>portions</a:t>
            </a:r>
            <a:r>
              <a:rPr lang="de-DE" sz="1600" dirty="0" smtClean="0"/>
              <a:t> of </a:t>
            </a:r>
            <a:r>
              <a:rPr lang="de-DE" sz="1600" dirty="0" err="1" smtClean="0"/>
              <a:t>the</a:t>
            </a:r>
            <a:r>
              <a:rPr lang="de-DE" sz="1600" dirty="0" smtClean="0"/>
              <a:t> </a:t>
            </a:r>
            <a:r>
              <a:rPr lang="de-DE" sz="1600" dirty="0" err="1" smtClean="0"/>
              <a:t>tree</a:t>
            </a:r>
            <a:r>
              <a:rPr lang="de-DE" sz="1600" dirty="0" smtClean="0"/>
              <a:t> has also </a:t>
            </a:r>
            <a:r>
              <a:rPr lang="de-DE" sz="1600" dirty="0" err="1" smtClean="0"/>
              <a:t>been</a:t>
            </a:r>
            <a:r>
              <a:rPr lang="de-DE" sz="1600" dirty="0" smtClean="0"/>
              <a:t> </a:t>
            </a:r>
            <a:r>
              <a:rPr lang="de-DE" sz="1600" dirty="0" err="1" smtClean="0"/>
              <a:t>used</a:t>
            </a:r>
            <a:r>
              <a:rPr lang="de-DE" sz="1600" dirty="0" smtClean="0"/>
              <a:t>, as has </a:t>
            </a:r>
            <a:r>
              <a:rPr lang="de-DE" sz="1600" dirty="0" err="1" smtClean="0"/>
              <a:t>harder</a:t>
            </a:r>
            <a:r>
              <a:rPr lang="de-DE" sz="1600" dirty="0" smtClean="0"/>
              <a:t> </a:t>
            </a:r>
            <a:r>
              <a:rPr lang="de-DE" sz="1600" dirty="0" err="1" smtClean="0"/>
              <a:t>northern</a:t>
            </a:r>
            <a:r>
              <a:rPr lang="de-DE" sz="1600" dirty="0" smtClean="0"/>
              <a:t> </a:t>
            </a:r>
            <a:r>
              <a:rPr lang="de-DE" sz="1600" dirty="0" err="1" smtClean="0"/>
              <a:t>ash</a:t>
            </a:r>
            <a:r>
              <a:rPr lang="de-DE" sz="1600" dirty="0" smtClean="0"/>
              <a:t>. </a:t>
            </a:r>
            <a:r>
              <a:rPr lang="de-DE" sz="1600" dirty="0" err="1" smtClean="0"/>
              <a:t>Both</a:t>
            </a:r>
            <a:r>
              <a:rPr lang="de-DE" sz="1600" dirty="0" smtClean="0"/>
              <a:t> </a:t>
            </a:r>
            <a:r>
              <a:rPr lang="de-DE" sz="1600" dirty="0" err="1" smtClean="0"/>
              <a:t>tend</a:t>
            </a:r>
            <a:r>
              <a:rPr lang="de-DE" sz="1600" dirty="0" smtClean="0"/>
              <a:t> to </a:t>
            </a:r>
            <a:r>
              <a:rPr lang="de-DE" sz="1600" dirty="0" err="1" smtClean="0"/>
              <a:t>be</a:t>
            </a:r>
            <a:r>
              <a:rPr lang="de-DE" sz="1600" dirty="0" smtClean="0"/>
              <a:t> </a:t>
            </a:r>
            <a:r>
              <a:rPr lang="de-DE" sz="1600" dirty="0" err="1" smtClean="0"/>
              <a:t>denser</a:t>
            </a:r>
            <a:r>
              <a:rPr lang="de-DE" sz="1600" dirty="0" smtClean="0"/>
              <a:t> and </a:t>
            </a:r>
            <a:r>
              <a:rPr lang="de-DE" sz="1600" dirty="0" err="1" smtClean="0"/>
              <a:t>heavier</a:t>
            </a:r>
            <a:r>
              <a:rPr lang="de-DE" sz="1600" dirty="0" smtClean="0"/>
              <a:t>, and </a:t>
            </a:r>
            <a:r>
              <a:rPr lang="de-DE" sz="1600" dirty="0" err="1" smtClean="0"/>
              <a:t>have</a:t>
            </a:r>
            <a:r>
              <a:rPr lang="de-DE" sz="1600" dirty="0" smtClean="0"/>
              <a:t> a </a:t>
            </a:r>
            <a:r>
              <a:rPr lang="de-DE" sz="1600" dirty="0" err="1" smtClean="0"/>
              <a:t>brighter</a:t>
            </a:r>
            <a:r>
              <a:rPr lang="de-DE" sz="1600" dirty="0" smtClean="0"/>
              <a:t>, </a:t>
            </a:r>
            <a:r>
              <a:rPr lang="de-DE" sz="1600" dirty="0" err="1" smtClean="0"/>
              <a:t>harder</a:t>
            </a:r>
            <a:r>
              <a:rPr lang="de-DE" sz="1600" dirty="0" smtClean="0"/>
              <a:t> </a:t>
            </a:r>
            <a:r>
              <a:rPr lang="de-DE" sz="1600" dirty="0" err="1" smtClean="0"/>
              <a:t>sound</a:t>
            </a:r>
            <a:r>
              <a:rPr lang="de-DE" sz="1600" dirty="0" smtClean="0"/>
              <a:t> </a:t>
            </a:r>
            <a:r>
              <a:rPr lang="de-DE" sz="1600" dirty="0" err="1" smtClean="0"/>
              <a:t>that</a:t>
            </a:r>
            <a:r>
              <a:rPr lang="de-DE" sz="1600" dirty="0" smtClean="0"/>
              <a:t> </a:t>
            </a:r>
            <a:r>
              <a:rPr lang="de-DE" sz="1600" dirty="0" err="1" smtClean="0"/>
              <a:t>might</a:t>
            </a:r>
            <a:r>
              <a:rPr lang="de-DE" sz="1600" dirty="0" smtClean="0"/>
              <a:t> </a:t>
            </a:r>
            <a:r>
              <a:rPr lang="de-DE" sz="1600" dirty="0" err="1" smtClean="0"/>
              <a:t>be</a:t>
            </a:r>
            <a:r>
              <a:rPr lang="de-DE" sz="1600" dirty="0" smtClean="0"/>
              <a:t> </a:t>
            </a:r>
            <a:r>
              <a:rPr lang="de-DE" sz="1600" dirty="0" err="1" smtClean="0"/>
              <a:t>more</a:t>
            </a:r>
            <a:r>
              <a:rPr lang="de-DE" sz="1600" dirty="0" smtClean="0"/>
              <a:t> </a:t>
            </a:r>
            <a:r>
              <a:rPr lang="de-DE" sz="1600" dirty="0" err="1" smtClean="0"/>
              <a:t>useful</a:t>
            </a:r>
            <a:r>
              <a:rPr lang="de-DE" sz="1600" dirty="0" smtClean="0"/>
              <a:t> </a:t>
            </a:r>
            <a:r>
              <a:rPr lang="de-DE" sz="1600" dirty="0" err="1" smtClean="0"/>
              <a:t>when</a:t>
            </a:r>
            <a:r>
              <a:rPr lang="de-DE" sz="1600" dirty="0" smtClean="0"/>
              <a:t> </a:t>
            </a:r>
            <a:r>
              <a:rPr lang="de-DE" sz="1600" dirty="0" err="1" smtClean="0"/>
              <a:t>cutting</a:t>
            </a:r>
            <a:r>
              <a:rPr lang="de-DE" sz="1600" dirty="0" smtClean="0"/>
              <a:t>, </a:t>
            </a:r>
            <a:r>
              <a:rPr lang="de-DE" sz="1600" dirty="0" err="1" smtClean="0"/>
              <a:t>distorted</a:t>
            </a:r>
            <a:r>
              <a:rPr lang="de-DE" sz="1600" dirty="0" smtClean="0"/>
              <a:t> </a:t>
            </a:r>
            <a:r>
              <a:rPr lang="de-DE" sz="1600" dirty="0" err="1" smtClean="0"/>
              <a:t>tones</a:t>
            </a:r>
            <a:r>
              <a:rPr lang="de-DE" sz="1600" dirty="0" smtClean="0"/>
              <a:t> </a:t>
            </a:r>
            <a:r>
              <a:rPr lang="de-DE" sz="1600" dirty="0" err="1" smtClean="0"/>
              <a:t>are</a:t>
            </a:r>
            <a:r>
              <a:rPr lang="de-DE" sz="1600" dirty="0" smtClean="0"/>
              <a:t> </a:t>
            </a:r>
            <a:r>
              <a:rPr lang="de-DE" sz="1600" dirty="0" err="1" smtClean="0"/>
              <a:t>desired</a:t>
            </a:r>
            <a:r>
              <a:rPr lang="de-DE" sz="1600" dirty="0" smtClean="0"/>
              <a:t>.  </a:t>
            </a:r>
          </a:p>
          <a:p>
            <a:r>
              <a:rPr lang="de-DE" sz="1600" b="1" u="sng" dirty="0" smtClean="0"/>
              <a:t>Hals:</a:t>
            </a:r>
          </a:p>
          <a:p>
            <a:r>
              <a:rPr lang="de-DE" sz="1600" b="1" dirty="0" err="1" smtClean="0"/>
              <a:t>Maple</a:t>
            </a:r>
            <a:r>
              <a:rPr lang="de-DE" sz="1600" b="1" dirty="0" smtClean="0"/>
              <a:t>.</a:t>
            </a:r>
            <a:r>
              <a:rPr lang="de-DE" sz="1600" dirty="0" smtClean="0"/>
              <a:t> A </a:t>
            </a:r>
            <a:r>
              <a:rPr lang="de-DE" sz="1600" dirty="0" err="1" smtClean="0"/>
              <a:t>one-piece</a:t>
            </a:r>
            <a:r>
              <a:rPr lang="de-DE" sz="1600" dirty="0" smtClean="0"/>
              <a:t>, solid </a:t>
            </a:r>
            <a:r>
              <a:rPr lang="de-DE" sz="1600" dirty="0" err="1" smtClean="0"/>
              <a:t>maple</a:t>
            </a:r>
            <a:r>
              <a:rPr lang="de-DE" sz="1600" dirty="0" smtClean="0"/>
              <a:t> neck </a:t>
            </a:r>
            <a:r>
              <a:rPr lang="de-DE" sz="1600" dirty="0" err="1" smtClean="0"/>
              <a:t>contributes</a:t>
            </a:r>
            <a:r>
              <a:rPr lang="de-DE" sz="1600" dirty="0" smtClean="0"/>
              <a:t> </a:t>
            </a:r>
            <a:r>
              <a:rPr lang="de-DE" sz="1600" dirty="0" err="1" smtClean="0"/>
              <a:t>tightness</a:t>
            </a:r>
            <a:r>
              <a:rPr lang="de-DE" sz="1600" dirty="0" smtClean="0"/>
              <a:t> and </a:t>
            </a:r>
            <a:r>
              <a:rPr lang="de-DE" sz="1600" dirty="0" err="1" smtClean="0"/>
              <a:t>cut</a:t>
            </a:r>
            <a:r>
              <a:rPr lang="de-DE" sz="1600" dirty="0" smtClean="0"/>
              <a:t> to a </a:t>
            </a:r>
            <a:r>
              <a:rPr lang="de-DE" sz="1600" dirty="0" err="1" smtClean="0"/>
              <a:t>guitar</a:t>
            </a:r>
            <a:r>
              <a:rPr lang="de-DE" sz="1600" dirty="0" smtClean="0"/>
              <a:t>, </a:t>
            </a:r>
            <a:r>
              <a:rPr lang="de-DE" sz="1600" dirty="0" err="1" smtClean="0"/>
              <a:t>with</a:t>
            </a:r>
            <a:r>
              <a:rPr lang="de-DE" sz="1600" dirty="0" smtClean="0"/>
              <a:t> an </a:t>
            </a:r>
            <a:r>
              <a:rPr lang="de-DE" sz="1600" dirty="0" err="1" smtClean="0"/>
              <a:t>edge</a:t>
            </a:r>
            <a:r>
              <a:rPr lang="de-DE" sz="1600" dirty="0" smtClean="0"/>
              <a:t> of </a:t>
            </a:r>
            <a:r>
              <a:rPr lang="de-DE" sz="1600" dirty="0" err="1" smtClean="0"/>
              <a:t>sizzle</a:t>
            </a:r>
            <a:r>
              <a:rPr lang="de-DE" sz="1600" dirty="0" smtClean="0"/>
              <a:t> in </a:t>
            </a:r>
            <a:r>
              <a:rPr lang="de-DE" sz="1600" dirty="0" err="1" smtClean="0"/>
              <a:t>the</a:t>
            </a:r>
            <a:r>
              <a:rPr lang="de-DE" sz="1600" dirty="0" smtClean="0"/>
              <a:t> </a:t>
            </a:r>
            <a:r>
              <a:rPr lang="de-DE" sz="1600" dirty="0" err="1" smtClean="0"/>
              <a:t>highs</a:t>
            </a:r>
            <a:r>
              <a:rPr lang="de-DE" sz="1600" dirty="0" smtClean="0"/>
              <a:t>, and firm </a:t>
            </a:r>
            <a:r>
              <a:rPr lang="de-DE" sz="1600" dirty="0" err="1" smtClean="0"/>
              <a:t>lows</a:t>
            </a:r>
            <a:r>
              <a:rPr lang="de-DE" sz="1600" dirty="0" smtClean="0"/>
              <a:t>. </a:t>
            </a:r>
            <a:r>
              <a:rPr lang="de-DE" sz="1600" dirty="0" err="1" smtClean="0"/>
              <a:t>Its</a:t>
            </a:r>
            <a:r>
              <a:rPr lang="de-DE" sz="1600" dirty="0" smtClean="0"/>
              <a:t> high end </a:t>
            </a:r>
            <a:r>
              <a:rPr lang="de-DE" sz="1600" dirty="0" err="1" smtClean="0"/>
              <a:t>is</a:t>
            </a:r>
            <a:r>
              <a:rPr lang="de-DE" sz="1600" dirty="0" smtClean="0"/>
              <a:t> </a:t>
            </a:r>
            <a:r>
              <a:rPr lang="de-DE" sz="1600" dirty="0" err="1" smtClean="0"/>
              <a:t>usually</a:t>
            </a:r>
            <a:r>
              <a:rPr lang="de-DE" sz="1600" dirty="0" smtClean="0"/>
              <a:t> </a:t>
            </a:r>
            <a:r>
              <a:rPr lang="de-DE" sz="1600" dirty="0" err="1" smtClean="0"/>
              <a:t>not</a:t>
            </a:r>
            <a:r>
              <a:rPr lang="de-DE" sz="1600" dirty="0" smtClean="0"/>
              <a:t> as </a:t>
            </a:r>
            <a:r>
              <a:rPr lang="de-DE" sz="1600" dirty="0" err="1" smtClean="0"/>
              <a:t>over-pronounced</a:t>
            </a:r>
            <a:r>
              <a:rPr lang="de-DE" sz="1600" dirty="0" smtClean="0"/>
              <a:t> as </a:t>
            </a:r>
            <a:r>
              <a:rPr lang="de-DE" sz="1600" dirty="0" err="1" smtClean="0"/>
              <a:t>people</a:t>
            </a:r>
            <a:r>
              <a:rPr lang="de-DE" sz="1600" dirty="0" smtClean="0"/>
              <a:t> </a:t>
            </a:r>
            <a:r>
              <a:rPr lang="de-DE" sz="1600" dirty="0" err="1" smtClean="0"/>
              <a:t>might</a:t>
            </a:r>
            <a:r>
              <a:rPr lang="de-DE" sz="1600" dirty="0" smtClean="0"/>
              <a:t> </a:t>
            </a:r>
            <a:r>
              <a:rPr lang="de-DE" sz="1600" dirty="0" err="1" smtClean="0"/>
              <a:t>think</a:t>
            </a:r>
            <a:r>
              <a:rPr lang="de-DE" sz="1600" dirty="0" smtClean="0"/>
              <a:t>, </a:t>
            </a:r>
            <a:r>
              <a:rPr lang="de-DE" sz="1600" dirty="0" err="1" smtClean="0"/>
              <a:t>although</a:t>
            </a:r>
            <a:r>
              <a:rPr lang="de-DE" sz="1600" dirty="0" smtClean="0"/>
              <a:t> </a:t>
            </a:r>
            <a:r>
              <a:rPr lang="de-DE" sz="1600" dirty="0" err="1" smtClean="0"/>
              <a:t>it</a:t>
            </a:r>
            <a:r>
              <a:rPr lang="de-DE" sz="1600" dirty="0" smtClean="0"/>
              <a:t> </a:t>
            </a:r>
            <a:r>
              <a:rPr lang="de-DE" sz="1600" dirty="0" err="1" smtClean="0"/>
              <a:t>is</a:t>
            </a:r>
            <a:r>
              <a:rPr lang="de-DE" sz="1600" dirty="0" smtClean="0"/>
              <a:t> a </a:t>
            </a:r>
            <a:r>
              <a:rPr lang="de-DE" sz="1600" dirty="0" err="1" smtClean="0"/>
              <a:t>characteristically</a:t>
            </a:r>
            <a:r>
              <a:rPr lang="de-DE" sz="1600" dirty="0" smtClean="0"/>
              <a:t> </a:t>
            </a:r>
            <a:r>
              <a:rPr lang="de-DE" sz="1600" dirty="0" err="1" smtClean="0"/>
              <a:t>bright</a:t>
            </a:r>
            <a:r>
              <a:rPr lang="de-DE" sz="1600" dirty="0" smtClean="0"/>
              <a:t> </a:t>
            </a:r>
            <a:r>
              <a:rPr lang="de-DE" sz="1600" dirty="0" err="1" smtClean="0"/>
              <a:t>neck-wood</a:t>
            </a:r>
            <a:r>
              <a:rPr lang="de-DE" sz="1600" dirty="0" smtClean="0"/>
              <a:t> </a:t>
            </a:r>
            <a:r>
              <a:rPr lang="de-DE" sz="1600" dirty="0" err="1" smtClean="0"/>
              <a:t>choice</a:t>
            </a:r>
            <a:r>
              <a:rPr lang="de-DE" sz="1600" dirty="0" smtClean="0"/>
              <a:t>. </a:t>
            </a:r>
            <a:r>
              <a:rPr lang="de-DE" sz="1600" dirty="0" err="1" smtClean="0"/>
              <a:t>Mids</a:t>
            </a:r>
            <a:r>
              <a:rPr lang="de-DE" sz="1600" dirty="0" smtClean="0"/>
              <a:t> </a:t>
            </a:r>
            <a:r>
              <a:rPr lang="de-DE" sz="1600" dirty="0" err="1" smtClean="0"/>
              <a:t>tend</a:t>
            </a:r>
            <a:r>
              <a:rPr lang="de-DE" sz="1600" dirty="0" smtClean="0"/>
              <a:t> to </a:t>
            </a:r>
            <a:r>
              <a:rPr lang="de-DE" sz="1600" dirty="0" err="1" smtClean="0"/>
              <a:t>have</a:t>
            </a:r>
            <a:r>
              <a:rPr lang="de-DE" sz="1600" dirty="0" smtClean="0"/>
              <a:t> a </a:t>
            </a:r>
            <a:r>
              <a:rPr lang="de-DE" sz="1600" dirty="0" err="1" smtClean="0"/>
              <a:t>snappy</a:t>
            </a:r>
            <a:r>
              <a:rPr lang="de-DE" sz="1600" dirty="0" smtClean="0"/>
              <a:t> </a:t>
            </a:r>
            <a:r>
              <a:rPr lang="de-DE" sz="1600" dirty="0" err="1" smtClean="0"/>
              <a:t>attack</a:t>
            </a:r>
            <a:r>
              <a:rPr lang="de-DE" sz="1600" dirty="0" smtClean="0"/>
              <a:t>, </a:t>
            </a:r>
            <a:r>
              <a:rPr lang="de-DE" sz="1600" dirty="0" err="1" smtClean="0"/>
              <a:t>with</a:t>
            </a:r>
            <a:r>
              <a:rPr lang="de-DE" sz="1600" dirty="0" smtClean="0"/>
              <a:t> a </a:t>
            </a:r>
            <a:r>
              <a:rPr lang="de-DE" sz="1600" dirty="0" err="1" smtClean="0"/>
              <a:t>punchy</a:t>
            </a:r>
            <a:r>
              <a:rPr lang="de-DE" sz="1600" dirty="0" smtClean="0"/>
              <a:t>, </a:t>
            </a:r>
            <a:r>
              <a:rPr lang="de-DE" sz="1600" dirty="0" err="1" smtClean="0"/>
              <a:t>slightly</a:t>
            </a:r>
            <a:r>
              <a:rPr lang="de-DE" sz="1600" dirty="0" smtClean="0"/>
              <a:t> </a:t>
            </a:r>
            <a:r>
              <a:rPr lang="de-DE" sz="1600" dirty="0" err="1" smtClean="0"/>
              <a:t>gnarly</a:t>
            </a:r>
            <a:r>
              <a:rPr lang="de-DE" sz="1600" dirty="0" smtClean="0"/>
              <a:t> </a:t>
            </a:r>
            <a:r>
              <a:rPr lang="de-DE" sz="1600" dirty="0" err="1" smtClean="0"/>
              <a:t>edge</a:t>
            </a:r>
            <a:r>
              <a:rPr lang="de-DE" sz="1600" dirty="0" smtClean="0"/>
              <a:t> </a:t>
            </a:r>
            <a:r>
              <a:rPr lang="de-DE" sz="1600" dirty="0" err="1" smtClean="0"/>
              <a:t>when</a:t>
            </a:r>
            <a:r>
              <a:rPr lang="de-DE" sz="1600" dirty="0" smtClean="0"/>
              <a:t> </a:t>
            </a:r>
            <a:r>
              <a:rPr lang="de-DE" sz="1600" dirty="0" err="1" smtClean="0"/>
              <a:t>the</a:t>
            </a:r>
            <a:r>
              <a:rPr lang="de-DE" sz="1600" dirty="0" smtClean="0"/>
              <a:t> </a:t>
            </a:r>
            <a:r>
              <a:rPr lang="de-DE" sz="1600" dirty="0" err="1" smtClean="0"/>
              <a:t>strings</a:t>
            </a:r>
            <a:r>
              <a:rPr lang="de-DE" sz="1600" dirty="0" smtClean="0"/>
              <a:t> </a:t>
            </a:r>
            <a:r>
              <a:rPr lang="de-DE" sz="1600" dirty="0" err="1" smtClean="0"/>
              <a:t>are</a:t>
            </a:r>
            <a:r>
              <a:rPr lang="de-DE" sz="1600" dirty="0" smtClean="0"/>
              <a:t> </a:t>
            </a:r>
            <a:r>
              <a:rPr lang="de-DE" sz="1600" dirty="0" err="1" smtClean="0"/>
              <a:t>hit</a:t>
            </a:r>
            <a:r>
              <a:rPr lang="de-DE" sz="1600" dirty="0" smtClean="0"/>
              <a:t> </a:t>
            </a:r>
            <a:r>
              <a:rPr lang="de-DE" sz="1600" dirty="0" err="1" smtClean="0"/>
              <a:t>hard</a:t>
            </a:r>
            <a:r>
              <a:rPr lang="de-DE" sz="1600" dirty="0" smtClean="0"/>
              <a:t>, </a:t>
            </a:r>
            <a:r>
              <a:rPr lang="de-DE" sz="1600" dirty="0" err="1" smtClean="0"/>
              <a:t>but</a:t>
            </a:r>
            <a:r>
              <a:rPr lang="de-DE" sz="1600" dirty="0" smtClean="0"/>
              <a:t> </a:t>
            </a:r>
            <a:r>
              <a:rPr lang="de-DE" sz="1600" dirty="0" err="1" smtClean="0"/>
              <a:t>excellent</a:t>
            </a:r>
            <a:r>
              <a:rPr lang="de-DE" sz="1600" dirty="0" smtClean="0"/>
              <a:t> </a:t>
            </a:r>
            <a:r>
              <a:rPr lang="de-DE" sz="1600" dirty="0" err="1" smtClean="0"/>
              <a:t>clarity</a:t>
            </a:r>
            <a:r>
              <a:rPr lang="de-DE" sz="1600" dirty="0" smtClean="0"/>
              <a:t> </a:t>
            </a:r>
            <a:r>
              <a:rPr lang="de-DE" sz="1600" dirty="0" err="1" smtClean="0"/>
              <a:t>with</a:t>
            </a:r>
            <a:r>
              <a:rPr lang="de-DE" sz="1600" dirty="0" smtClean="0"/>
              <a:t> light to </a:t>
            </a:r>
            <a:r>
              <a:rPr lang="de-DE" sz="1600" dirty="0" err="1" smtClean="0"/>
              <a:t>medium</a:t>
            </a:r>
            <a:r>
              <a:rPr lang="de-DE" sz="1600" dirty="0" smtClean="0"/>
              <a:t> </a:t>
            </a:r>
            <a:r>
              <a:rPr lang="de-DE" sz="1600" dirty="0" err="1" smtClean="0"/>
              <a:t>picking</a:t>
            </a:r>
            <a:r>
              <a:rPr lang="de-DE" sz="1600" dirty="0" smtClean="0"/>
              <a:t>.</a:t>
            </a:r>
          </a:p>
          <a:p>
            <a:r>
              <a:rPr lang="de-DE" sz="1600" b="1" dirty="0" err="1" smtClean="0"/>
              <a:t>Maple/Rosewood</a:t>
            </a:r>
            <a:r>
              <a:rPr lang="de-DE" sz="1600" b="1" dirty="0" smtClean="0"/>
              <a:t>.</a:t>
            </a:r>
            <a:r>
              <a:rPr lang="de-DE" sz="1600" dirty="0" smtClean="0"/>
              <a:t> </a:t>
            </a:r>
            <a:r>
              <a:rPr lang="de-DE" sz="1600" dirty="0" err="1" smtClean="0"/>
              <a:t>Add</a:t>
            </a:r>
            <a:r>
              <a:rPr lang="de-DE" sz="1600" dirty="0" smtClean="0"/>
              <a:t> a </a:t>
            </a:r>
            <a:r>
              <a:rPr lang="de-DE" sz="1600" dirty="0" err="1" smtClean="0"/>
              <a:t>rosewood</a:t>
            </a:r>
            <a:r>
              <a:rPr lang="de-DE" sz="1600" dirty="0" smtClean="0"/>
              <a:t> fretboard, and a </a:t>
            </a:r>
            <a:r>
              <a:rPr lang="de-DE" sz="1600" dirty="0" err="1" smtClean="0"/>
              <a:t>maple</a:t>
            </a:r>
            <a:r>
              <a:rPr lang="de-DE" sz="1600" dirty="0" smtClean="0"/>
              <a:t> </a:t>
            </a:r>
            <a:r>
              <a:rPr lang="de-DE" sz="1600" dirty="0" err="1" smtClean="0"/>
              <a:t>neck’s</a:t>
            </a:r>
            <a:r>
              <a:rPr lang="de-DE" sz="1600" dirty="0" smtClean="0"/>
              <a:t> tonal </a:t>
            </a:r>
            <a:r>
              <a:rPr lang="de-DE" sz="1600" dirty="0" err="1" smtClean="0"/>
              <a:t>character</a:t>
            </a:r>
            <a:r>
              <a:rPr lang="de-DE" sz="1600" dirty="0" smtClean="0"/>
              <a:t> </a:t>
            </a:r>
            <a:r>
              <a:rPr lang="de-DE" sz="1600" dirty="0" err="1" smtClean="0"/>
              <a:t>becomes</a:t>
            </a:r>
            <a:r>
              <a:rPr lang="de-DE" sz="1600" dirty="0" smtClean="0"/>
              <a:t> a </a:t>
            </a:r>
            <a:r>
              <a:rPr lang="de-DE" sz="1600" dirty="0" err="1" smtClean="0"/>
              <a:t>little</a:t>
            </a:r>
            <a:r>
              <a:rPr lang="de-DE" sz="1600" dirty="0" smtClean="0"/>
              <a:t> warmer and </a:t>
            </a:r>
            <a:r>
              <a:rPr lang="de-DE" sz="1600" dirty="0" err="1" smtClean="0"/>
              <a:t>sweeter</a:t>
            </a:r>
            <a:r>
              <a:rPr lang="de-DE" sz="1600" dirty="0" smtClean="0"/>
              <a:t>, </a:t>
            </a:r>
            <a:r>
              <a:rPr lang="de-DE" sz="1600" dirty="0" err="1" smtClean="0"/>
              <a:t>with</a:t>
            </a:r>
            <a:r>
              <a:rPr lang="de-DE" sz="1600" dirty="0" smtClean="0"/>
              <a:t> </a:t>
            </a:r>
            <a:r>
              <a:rPr lang="de-DE" sz="1600" dirty="0" err="1" smtClean="0"/>
              <a:t>more</a:t>
            </a:r>
            <a:r>
              <a:rPr lang="de-DE" sz="1600" dirty="0" smtClean="0"/>
              <a:t> </a:t>
            </a:r>
            <a:r>
              <a:rPr lang="de-DE" sz="1600" dirty="0" err="1" smtClean="0"/>
              <a:t>sparkle</a:t>
            </a:r>
            <a:r>
              <a:rPr lang="de-DE" sz="1600" dirty="0" smtClean="0"/>
              <a:t> in </a:t>
            </a:r>
            <a:r>
              <a:rPr lang="de-DE" sz="1600" dirty="0" err="1" smtClean="0"/>
              <a:t>the</a:t>
            </a:r>
            <a:r>
              <a:rPr lang="de-DE" sz="1600" dirty="0" smtClean="0"/>
              <a:t> </a:t>
            </a:r>
            <a:r>
              <a:rPr lang="de-DE" sz="1600" dirty="0" err="1" smtClean="0"/>
              <a:t>highs</a:t>
            </a:r>
            <a:r>
              <a:rPr lang="de-DE" sz="1600" dirty="0" smtClean="0"/>
              <a:t> and </a:t>
            </a:r>
            <a:r>
              <a:rPr lang="de-DE" sz="1600" dirty="0" err="1" smtClean="0"/>
              <a:t>thicker</a:t>
            </a:r>
            <a:r>
              <a:rPr lang="de-DE" sz="1600" dirty="0" smtClean="0"/>
              <a:t> </a:t>
            </a:r>
            <a:r>
              <a:rPr lang="de-DE" sz="1600" dirty="0" err="1" smtClean="0"/>
              <a:t>lows</a:t>
            </a:r>
            <a:r>
              <a:rPr lang="de-DE" sz="1600" dirty="0" smtClean="0"/>
              <a:t> (</a:t>
            </a:r>
            <a:r>
              <a:rPr lang="de-DE" sz="1600" dirty="0" err="1" smtClean="0"/>
              <a:t>tending</a:t>
            </a:r>
            <a:r>
              <a:rPr lang="de-DE" sz="1600" dirty="0" smtClean="0"/>
              <a:t> </a:t>
            </a:r>
            <a:r>
              <a:rPr lang="de-DE" sz="1600" dirty="0" err="1" smtClean="0"/>
              <a:t>towards</a:t>
            </a:r>
            <a:r>
              <a:rPr lang="de-DE" sz="1600" dirty="0" smtClean="0"/>
              <a:t> </a:t>
            </a:r>
            <a:r>
              <a:rPr lang="de-DE" sz="1600" dirty="0" err="1" smtClean="0"/>
              <a:t>looser</a:t>
            </a:r>
            <a:r>
              <a:rPr lang="de-DE" sz="1600" dirty="0" smtClean="0"/>
              <a:t>). Also, </a:t>
            </a:r>
            <a:r>
              <a:rPr lang="de-DE" sz="1600" dirty="0" err="1" smtClean="0"/>
              <a:t>the</a:t>
            </a:r>
            <a:r>
              <a:rPr lang="de-DE" sz="1600" dirty="0" smtClean="0"/>
              <a:t> </a:t>
            </a:r>
            <a:r>
              <a:rPr lang="de-DE" sz="1600" dirty="0" err="1" smtClean="0"/>
              <a:t>mids</a:t>
            </a:r>
            <a:r>
              <a:rPr lang="de-DE" sz="1600" dirty="0" smtClean="0"/>
              <a:t> </a:t>
            </a:r>
            <a:r>
              <a:rPr lang="de-DE" sz="1600" dirty="0" err="1" smtClean="0"/>
              <a:t>tend</a:t>
            </a:r>
            <a:r>
              <a:rPr lang="de-DE" sz="1600" dirty="0" smtClean="0"/>
              <a:t> to </a:t>
            </a:r>
            <a:r>
              <a:rPr lang="de-DE" sz="1600" dirty="0" err="1" smtClean="0"/>
              <a:t>have</a:t>
            </a:r>
            <a:r>
              <a:rPr lang="de-DE" sz="1600" dirty="0" smtClean="0"/>
              <a:t> a </a:t>
            </a:r>
            <a:r>
              <a:rPr lang="de-DE" sz="1600" dirty="0" err="1" smtClean="0"/>
              <a:t>little</a:t>
            </a:r>
            <a:r>
              <a:rPr lang="de-DE" sz="1600" dirty="0" smtClean="0"/>
              <a:t> </a:t>
            </a:r>
            <a:r>
              <a:rPr lang="de-DE" sz="1600" dirty="0" err="1" smtClean="0"/>
              <a:t>more</a:t>
            </a:r>
            <a:r>
              <a:rPr lang="de-DE" sz="1600" dirty="0" smtClean="0"/>
              <a:t> </a:t>
            </a:r>
            <a:r>
              <a:rPr lang="de-DE" sz="1600" dirty="0" err="1" smtClean="0"/>
              <a:t>openness</a:t>
            </a:r>
            <a:r>
              <a:rPr lang="de-DE" sz="1600" dirty="0" smtClean="0"/>
              <a:t>. In simple </a:t>
            </a:r>
            <a:r>
              <a:rPr lang="de-DE" sz="1600" dirty="0" err="1" smtClean="0"/>
              <a:t>terms</a:t>
            </a:r>
            <a:r>
              <a:rPr lang="de-DE" sz="1600" dirty="0" smtClean="0"/>
              <a:t>, </a:t>
            </a:r>
            <a:r>
              <a:rPr lang="de-DE" sz="1600" dirty="0" err="1" smtClean="0"/>
              <a:t>rosewood’s</a:t>
            </a:r>
            <a:r>
              <a:rPr lang="de-DE" sz="1600" dirty="0" smtClean="0"/>
              <a:t> </a:t>
            </a:r>
            <a:r>
              <a:rPr lang="de-DE" sz="1600" dirty="0" err="1" smtClean="0"/>
              <a:t>contribution</a:t>
            </a:r>
            <a:r>
              <a:rPr lang="de-DE" sz="1600" dirty="0" smtClean="0"/>
              <a:t> to a </a:t>
            </a:r>
            <a:r>
              <a:rPr lang="de-DE" sz="1600" dirty="0" err="1" smtClean="0"/>
              <a:t>maple</a:t>
            </a:r>
            <a:r>
              <a:rPr lang="de-DE" sz="1600" dirty="0" smtClean="0"/>
              <a:t> neck </a:t>
            </a:r>
            <a:r>
              <a:rPr lang="de-DE" sz="1600" dirty="0" err="1" smtClean="0"/>
              <a:t>smooths</a:t>
            </a:r>
            <a:r>
              <a:rPr lang="de-DE" sz="1600" dirty="0" smtClean="0"/>
              <a:t> and “</a:t>
            </a:r>
            <a:r>
              <a:rPr lang="de-DE" sz="1600" dirty="0" err="1" smtClean="0"/>
              <a:t>furs</a:t>
            </a:r>
            <a:r>
              <a:rPr lang="de-DE" sz="1600" dirty="0" smtClean="0"/>
              <a:t> up” </a:t>
            </a:r>
            <a:r>
              <a:rPr lang="de-DE" sz="1600" dirty="0" err="1" smtClean="0"/>
              <a:t>the</a:t>
            </a:r>
            <a:r>
              <a:rPr lang="de-DE" sz="1600" dirty="0" smtClean="0"/>
              <a:t> </a:t>
            </a:r>
            <a:r>
              <a:rPr lang="de-DE" sz="1600" dirty="0" err="1" smtClean="0"/>
              <a:t>solid-maple</a:t>
            </a:r>
            <a:r>
              <a:rPr lang="de-DE" sz="1600" dirty="0" smtClean="0"/>
              <a:t> </a:t>
            </a:r>
            <a:r>
              <a:rPr lang="de-DE" sz="1600" dirty="0" err="1" smtClean="0"/>
              <a:t>sound</a:t>
            </a:r>
            <a:r>
              <a:rPr lang="de-DE" sz="1600" dirty="0" smtClean="0"/>
              <a:t>. </a:t>
            </a:r>
            <a:endParaRPr lang="de-DE" sz="1600" b="1" dirty="0" smtClean="0"/>
          </a:p>
          <a:p>
            <a:endParaRPr lang="de-DE" sz="1600" dirty="0"/>
          </a:p>
        </p:txBody>
      </p:sp>
      <p:sp>
        <p:nvSpPr>
          <p:cNvPr id="7" name="Textfeld 6"/>
          <p:cNvSpPr txBox="1"/>
          <p:nvPr/>
        </p:nvSpPr>
        <p:spPr>
          <a:xfrm>
            <a:off x="2971800" y="1285359"/>
            <a:ext cx="3172153" cy="369332"/>
          </a:xfrm>
          <a:prstGeom prst="rect">
            <a:avLst/>
          </a:prstGeom>
          <a:noFill/>
        </p:spPr>
        <p:txBody>
          <a:bodyPr wrap="none" rtlCol="0">
            <a:spAutoFit/>
          </a:bodyPr>
          <a:lstStyle/>
          <a:p>
            <a:r>
              <a:rPr lang="de-DE" b="1" i="1" dirty="0" smtClean="0">
                <a:solidFill>
                  <a:srgbClr val="000000"/>
                </a:solidFill>
              </a:rPr>
              <a:t>Tilmann Zwicker, München</a:t>
            </a:r>
            <a:endParaRPr lang="de-DE" b="1" i="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123479" y="250439"/>
            <a:ext cx="8899248" cy="1470025"/>
          </a:xfrm>
        </p:spPr>
        <p:txBody>
          <a:bodyPr>
            <a:normAutofit/>
          </a:bodyPr>
          <a:lstStyle/>
          <a:p>
            <a:r>
              <a:rPr lang="de-DE" b="1" u="sng" dirty="0" smtClean="0"/>
              <a:t>Können wir das nachvollziehen?</a:t>
            </a:r>
            <a:endParaRPr lang="de-DE" b="1" u="sng" dirty="0"/>
          </a:p>
        </p:txBody>
      </p:sp>
      <p:sp>
        <p:nvSpPr>
          <p:cNvPr id="3" name="Untertitel 2"/>
          <p:cNvSpPr>
            <a:spLocks noGrp="1"/>
          </p:cNvSpPr>
          <p:nvPr>
            <p:ph type="subTitle" idx="1"/>
          </p:nvPr>
        </p:nvSpPr>
        <p:spPr>
          <a:xfrm>
            <a:off x="123479" y="3563173"/>
            <a:ext cx="8899248" cy="3158302"/>
          </a:xfrm>
        </p:spPr>
        <p:txBody>
          <a:bodyPr anchor="t">
            <a:normAutofit fontScale="85000" lnSpcReduction="20000"/>
          </a:bodyPr>
          <a:lstStyle/>
          <a:p>
            <a:pPr algn="l"/>
            <a:r>
              <a:rPr lang="de-DE" dirty="0" smtClean="0">
                <a:solidFill>
                  <a:srgbClr val="0000FF"/>
                </a:solidFill>
              </a:rPr>
              <a:t>Frühjahr 2016: </a:t>
            </a:r>
          </a:p>
          <a:p>
            <a:pPr algn="l">
              <a:buFontTx/>
              <a:buChar char="-"/>
            </a:pPr>
            <a:r>
              <a:rPr lang="de-DE" dirty="0" smtClean="0">
                <a:solidFill>
                  <a:srgbClr val="0000FF"/>
                </a:solidFill>
              </a:rPr>
              <a:t> GITEC führt auf der Website einen Hörversuch durch.</a:t>
            </a:r>
          </a:p>
          <a:p>
            <a:pPr algn="l">
              <a:buFontTx/>
              <a:buChar char="-"/>
            </a:pPr>
            <a:r>
              <a:rPr lang="de-DE" dirty="0" smtClean="0">
                <a:solidFill>
                  <a:srgbClr val="0000FF"/>
                </a:solidFill>
              </a:rPr>
              <a:t> </a:t>
            </a:r>
            <a:r>
              <a:rPr lang="de-DE" b="1" dirty="0" smtClean="0">
                <a:solidFill>
                  <a:srgbClr val="0000FF"/>
                </a:solidFill>
              </a:rPr>
              <a:t>Der „elektrische“ Klang von 4 Solidbody-Gitarren </a:t>
            </a:r>
            <a:r>
              <a:rPr lang="de-DE" b="1" dirty="0" smtClean="0">
                <a:solidFill>
                  <a:srgbClr val="0000FF"/>
                </a:solidFill>
              </a:rPr>
              <a:t>mit identischer Elektrik aber </a:t>
            </a:r>
            <a:r>
              <a:rPr lang="de-DE" b="1" dirty="0" smtClean="0">
                <a:solidFill>
                  <a:srgbClr val="0000FF"/>
                </a:solidFill>
              </a:rPr>
              <a:t>unterschiedlichen Kombinationen von Korpusholz und Halsmaterial und –</a:t>
            </a:r>
            <a:r>
              <a:rPr lang="de-DE" b="1" dirty="0" err="1" smtClean="0">
                <a:solidFill>
                  <a:srgbClr val="0000FF"/>
                </a:solidFill>
              </a:rPr>
              <a:t>konstruktion</a:t>
            </a:r>
            <a:r>
              <a:rPr lang="de-DE" b="1" dirty="0" smtClean="0">
                <a:solidFill>
                  <a:srgbClr val="0000FF"/>
                </a:solidFill>
              </a:rPr>
              <a:t>  wird verglichen.</a:t>
            </a:r>
          </a:p>
          <a:p>
            <a:pPr algn="l">
              <a:buFontTx/>
              <a:buChar char="-"/>
            </a:pPr>
            <a:r>
              <a:rPr lang="de-DE" dirty="0" smtClean="0">
                <a:solidFill>
                  <a:srgbClr val="0000FF"/>
                </a:solidFill>
              </a:rPr>
              <a:t> 26 Teilnehmer.</a:t>
            </a:r>
          </a:p>
          <a:p>
            <a:pPr algn="l">
              <a:buFontTx/>
              <a:buChar char="-"/>
            </a:pPr>
            <a:r>
              <a:rPr lang="de-DE" dirty="0" smtClean="0">
                <a:solidFill>
                  <a:srgbClr val="0000FF"/>
                </a:solidFill>
              </a:rPr>
              <a:t> im folgenden hier die Auswertung!</a:t>
            </a:r>
          </a:p>
          <a:p>
            <a:pPr algn="l">
              <a:buFontTx/>
              <a:buChar char="-"/>
            </a:pPr>
            <a:endParaRPr lang="de-DE" dirty="0"/>
          </a:p>
        </p:txBody>
      </p:sp>
      <p:sp>
        <p:nvSpPr>
          <p:cNvPr id="4" name="Foliennummernplatzhalter 3"/>
          <p:cNvSpPr>
            <a:spLocks noGrp="1"/>
          </p:cNvSpPr>
          <p:nvPr>
            <p:ph type="sldNum" sz="quarter" idx="12"/>
          </p:nvPr>
        </p:nvSpPr>
        <p:spPr/>
        <p:txBody>
          <a:bodyPr/>
          <a:lstStyle/>
          <a:p>
            <a:fld id="{B5511233-C1D0-AE4D-9B0A-F68E98D2E84E}" type="slidenum">
              <a:rPr lang="de-DE" smtClean="0"/>
              <a:pPr/>
              <a:t>3</a:t>
            </a:fld>
            <a:endParaRPr lang="de-DE"/>
          </a:p>
        </p:txBody>
      </p:sp>
      <p:sp>
        <p:nvSpPr>
          <p:cNvPr id="5" name="Fußzeilenplatzhalter 4"/>
          <p:cNvSpPr>
            <a:spLocks noGrp="1"/>
          </p:cNvSpPr>
          <p:nvPr>
            <p:ph type="ftr" sz="quarter" idx="11"/>
          </p:nvPr>
        </p:nvSpPr>
        <p:spPr>
          <a:xfrm>
            <a:off x="3124200" y="6492875"/>
            <a:ext cx="2895600" cy="365125"/>
          </a:xfrm>
        </p:spPr>
        <p:txBody>
          <a:bodyPr/>
          <a:lstStyle/>
          <a:p>
            <a:r>
              <a:rPr lang="de-DE" smtClean="0"/>
              <a:t>Hörversuch </a:t>
            </a:r>
            <a:endParaRPr lang="de-DE"/>
          </a:p>
        </p:txBody>
      </p:sp>
      <p:pic>
        <p:nvPicPr>
          <p:cNvPr id="6" name="Bild 5" descr="alder-vs-swamp-ash-wide-2-1280x540.jpg"/>
          <p:cNvPicPr>
            <a:picLocks noChangeAspect="1"/>
          </p:cNvPicPr>
          <p:nvPr/>
        </p:nvPicPr>
        <p:blipFill>
          <a:blip r:embed="rId2"/>
          <a:stretch>
            <a:fillRect/>
          </a:stretch>
        </p:blipFill>
        <p:spPr>
          <a:xfrm>
            <a:off x="4403175" y="2110842"/>
            <a:ext cx="4073615" cy="17185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Hintergrund (1):</a:t>
            </a:r>
            <a:endParaRPr lang="de-DE" dirty="0"/>
          </a:p>
        </p:txBody>
      </p:sp>
      <p:sp>
        <p:nvSpPr>
          <p:cNvPr id="3" name="Inhaltsplatzhalter 2"/>
          <p:cNvSpPr>
            <a:spLocks noGrp="1"/>
          </p:cNvSpPr>
          <p:nvPr>
            <p:ph idx="1"/>
          </p:nvPr>
        </p:nvSpPr>
        <p:spPr>
          <a:xfrm>
            <a:off x="457200" y="1014204"/>
            <a:ext cx="8229600" cy="5129598"/>
          </a:xfrm>
        </p:spPr>
        <p:txBody>
          <a:bodyPr>
            <a:normAutofit fontScale="62500" lnSpcReduction="20000"/>
          </a:bodyPr>
          <a:lstStyle/>
          <a:p>
            <a:r>
              <a:rPr lang="de-DE" dirty="0" smtClean="0"/>
              <a:t>Immer wieder viel Diskussion über den Einfluss von Hals- und Korpus-Material auf den ELEKTRISCHEN Sound von Solid-Body-Gitarren</a:t>
            </a:r>
          </a:p>
          <a:p>
            <a:r>
              <a:rPr lang="de-DE" dirty="0" smtClean="0"/>
              <a:t>Der US-Gitarrist Pete </a:t>
            </a:r>
            <a:r>
              <a:rPr lang="de-DE" dirty="0" err="1" smtClean="0"/>
              <a:t>Lacis</a:t>
            </a:r>
            <a:r>
              <a:rPr lang="de-DE" dirty="0" smtClean="0"/>
              <a:t> veröffentlicht eine Vergleichs-Demonstration: </a:t>
            </a:r>
            <a:r>
              <a:rPr lang="de-DE" dirty="0" smtClean="0">
                <a:hlinkClick r:id="rId2"/>
              </a:rPr>
              <a:t>http://www.petelacis.com/2010/07/08/alder-vs-swamp-ash-maple-vs-rosewood-and-a-neck-swap-the-definitive-comparison-with-audio-clips/</a:t>
            </a:r>
            <a:endParaRPr lang="de-DE" dirty="0" smtClean="0"/>
          </a:p>
          <a:p>
            <a:r>
              <a:rPr lang="de-DE" dirty="0" smtClean="0"/>
              <a:t>Er besitzt 2 bis auf Korpusse und Hälse identische </a:t>
            </a:r>
            <a:r>
              <a:rPr lang="de-DE" dirty="0" err="1" smtClean="0"/>
              <a:t>Suhr-Strats</a:t>
            </a:r>
            <a:r>
              <a:rPr lang="de-DE" dirty="0" smtClean="0"/>
              <a:t>, die er für die Aufnahme von möglichst identisch gespielten Audio-Demos verwendet. Dann wechselt er die Hälse aus und macht die gleichen Aufnahmen mit beiden Gitarren nochmals. </a:t>
            </a:r>
            <a:r>
              <a:rPr lang="de-DE" b="1" dirty="0" smtClean="0"/>
              <a:t>Sein Ziel ist, zu demonstrieren, dass die Unterscheide im elektrischen Klang deutlich hörbar sind.</a:t>
            </a:r>
          </a:p>
          <a:p>
            <a:r>
              <a:rPr lang="de-DE" dirty="0" smtClean="0"/>
              <a:t>Interessenten können sich die Schalle anhören und vergleichen, und Pete </a:t>
            </a:r>
            <a:r>
              <a:rPr lang="de-DE" dirty="0" err="1" smtClean="0"/>
              <a:t>L.‘s</a:t>
            </a:r>
            <a:r>
              <a:rPr lang="de-DE" dirty="0" smtClean="0"/>
              <a:t> Urteil nachvollziehen (oder auch nicht).</a:t>
            </a:r>
          </a:p>
          <a:p>
            <a:r>
              <a:rPr lang="de-DE" dirty="0" smtClean="0"/>
              <a:t>Es standen daher im Internet die gleich gespielten Sounds von 4 in Korpus- und Hals-Material unterschiedlichen Gitarren zur Verfügung. Das hat GITEC ausgenutzt.</a:t>
            </a:r>
            <a:endParaRPr lang="de-DE" dirty="0"/>
          </a:p>
        </p:txBody>
      </p:sp>
      <p:sp>
        <p:nvSpPr>
          <p:cNvPr id="4" name="Fußzeilenplatzhalter 3"/>
          <p:cNvSpPr>
            <a:spLocks noGrp="1"/>
          </p:cNvSpPr>
          <p:nvPr>
            <p:ph type="ftr" sz="quarter" idx="11"/>
          </p:nvPr>
        </p:nvSpPr>
        <p:spPr/>
        <p:txBody>
          <a:bodyPr/>
          <a:lstStyle/>
          <a:p>
            <a:r>
              <a:rPr lang="de-DE" smtClean="0"/>
              <a:t>Hörversuch </a:t>
            </a:r>
            <a:endParaRPr lang="de-DE"/>
          </a:p>
        </p:txBody>
      </p:sp>
      <p:sp>
        <p:nvSpPr>
          <p:cNvPr id="5" name="Foliennummernplatzhalter 4"/>
          <p:cNvSpPr>
            <a:spLocks noGrp="1"/>
          </p:cNvSpPr>
          <p:nvPr>
            <p:ph type="sldNum" sz="quarter" idx="12"/>
          </p:nvPr>
        </p:nvSpPr>
        <p:spPr/>
        <p:txBody>
          <a:bodyPr/>
          <a:lstStyle/>
          <a:p>
            <a:fld id="{B5511233-C1D0-AE4D-9B0A-F68E98D2E84E}" type="slidenum">
              <a:rPr lang="de-DE" smtClean="0"/>
              <a:pPr/>
              <a:t>4</a:t>
            </a:fld>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Hintergrund (2):</a:t>
            </a:r>
            <a:endParaRPr lang="de-DE" dirty="0"/>
          </a:p>
        </p:txBody>
      </p:sp>
      <p:sp>
        <p:nvSpPr>
          <p:cNvPr id="3" name="Inhaltsplatzhalter 2"/>
          <p:cNvSpPr>
            <a:spLocks noGrp="1"/>
          </p:cNvSpPr>
          <p:nvPr>
            <p:ph idx="1"/>
          </p:nvPr>
        </p:nvSpPr>
        <p:spPr>
          <a:xfrm>
            <a:off x="132297" y="1014204"/>
            <a:ext cx="8855149" cy="5129598"/>
          </a:xfrm>
        </p:spPr>
        <p:txBody>
          <a:bodyPr>
            <a:normAutofit fontScale="85000" lnSpcReduction="20000"/>
          </a:bodyPr>
          <a:lstStyle/>
          <a:p>
            <a:pPr>
              <a:buNone/>
            </a:pPr>
            <a:r>
              <a:rPr lang="de-DE" dirty="0" smtClean="0"/>
              <a:t>Noch kurz Pete </a:t>
            </a:r>
            <a:r>
              <a:rPr lang="de-DE" dirty="0" err="1" smtClean="0"/>
              <a:t>L.‘s</a:t>
            </a:r>
            <a:r>
              <a:rPr lang="de-DE" dirty="0" smtClean="0"/>
              <a:t> Meinung zu Unterschieden:</a:t>
            </a:r>
          </a:p>
          <a:p>
            <a:pPr>
              <a:buNone/>
            </a:pPr>
            <a:r>
              <a:rPr lang="de-DE" dirty="0" smtClean="0"/>
              <a:t>	</a:t>
            </a:r>
            <a:r>
              <a:rPr lang="de-DE" dirty="0" err="1" smtClean="0"/>
              <a:t>When</a:t>
            </a:r>
            <a:r>
              <a:rPr lang="de-DE" dirty="0" smtClean="0"/>
              <a:t> </a:t>
            </a:r>
            <a:r>
              <a:rPr lang="de-DE" dirty="0" err="1" smtClean="0"/>
              <a:t>compared</a:t>
            </a:r>
            <a:r>
              <a:rPr lang="de-DE" dirty="0" smtClean="0"/>
              <a:t> </a:t>
            </a:r>
            <a:r>
              <a:rPr lang="de-DE" dirty="0" err="1" smtClean="0"/>
              <a:t>with</a:t>
            </a:r>
            <a:r>
              <a:rPr lang="de-DE" dirty="0" smtClean="0"/>
              <a:t> </a:t>
            </a:r>
            <a:r>
              <a:rPr lang="de-DE" dirty="0" err="1" smtClean="0"/>
              <a:t>the</a:t>
            </a:r>
            <a:r>
              <a:rPr lang="de-DE" dirty="0" smtClean="0"/>
              <a:t> </a:t>
            </a:r>
            <a:r>
              <a:rPr lang="de-DE" dirty="0" err="1" smtClean="0"/>
              <a:t>exact</a:t>
            </a:r>
            <a:r>
              <a:rPr lang="de-DE" dirty="0" smtClean="0"/>
              <a:t> </a:t>
            </a:r>
            <a:r>
              <a:rPr lang="de-DE" dirty="0" err="1" smtClean="0"/>
              <a:t>same</a:t>
            </a:r>
            <a:r>
              <a:rPr lang="de-DE" dirty="0" smtClean="0"/>
              <a:t> </a:t>
            </a:r>
            <a:r>
              <a:rPr lang="de-DE" dirty="0" err="1" smtClean="0"/>
              <a:t>electronics</a:t>
            </a:r>
            <a:r>
              <a:rPr lang="de-DE" dirty="0" smtClean="0"/>
              <a:t> (</a:t>
            </a:r>
            <a:r>
              <a:rPr lang="de-DE" dirty="0" err="1" smtClean="0"/>
              <a:t>Suhr</a:t>
            </a:r>
            <a:r>
              <a:rPr lang="de-DE" dirty="0" smtClean="0"/>
              <a:t> V60LP </a:t>
            </a:r>
            <a:r>
              <a:rPr lang="de-DE" dirty="0" err="1" smtClean="0"/>
              <a:t>single</a:t>
            </a:r>
            <a:r>
              <a:rPr lang="de-DE" dirty="0" smtClean="0"/>
              <a:t> </a:t>
            </a:r>
            <a:r>
              <a:rPr lang="de-DE" dirty="0" err="1" smtClean="0"/>
              <a:t>coil</a:t>
            </a:r>
            <a:r>
              <a:rPr lang="de-DE" dirty="0" smtClean="0"/>
              <a:t> </a:t>
            </a:r>
            <a:r>
              <a:rPr lang="de-DE" dirty="0" err="1" smtClean="0"/>
              <a:t>pickups</a:t>
            </a:r>
            <a:r>
              <a:rPr lang="de-DE" dirty="0" smtClean="0"/>
              <a:t> and </a:t>
            </a:r>
            <a:r>
              <a:rPr lang="de-DE" dirty="0" err="1" smtClean="0"/>
              <a:t>the</a:t>
            </a:r>
            <a:r>
              <a:rPr lang="de-DE" dirty="0" smtClean="0"/>
              <a:t> </a:t>
            </a:r>
            <a:r>
              <a:rPr lang="de-DE" dirty="0" err="1" smtClean="0"/>
              <a:t>Suhr</a:t>
            </a:r>
            <a:r>
              <a:rPr lang="de-DE" dirty="0" smtClean="0"/>
              <a:t> </a:t>
            </a:r>
            <a:r>
              <a:rPr lang="de-DE" dirty="0" err="1" smtClean="0"/>
              <a:t>Silent</a:t>
            </a:r>
            <a:r>
              <a:rPr lang="de-DE" dirty="0" smtClean="0"/>
              <a:t> Single </a:t>
            </a:r>
            <a:r>
              <a:rPr lang="de-DE" dirty="0" err="1" smtClean="0"/>
              <a:t>Coil</a:t>
            </a:r>
            <a:r>
              <a:rPr lang="de-DE" dirty="0" smtClean="0"/>
              <a:t> </a:t>
            </a:r>
            <a:r>
              <a:rPr lang="de-DE" dirty="0" err="1" smtClean="0"/>
              <a:t>system</a:t>
            </a:r>
            <a:r>
              <a:rPr lang="de-DE" dirty="0" smtClean="0"/>
              <a:t>) </a:t>
            </a:r>
            <a:r>
              <a:rPr lang="de-DE" b="1" dirty="0" err="1" smtClean="0"/>
              <a:t>there’s</a:t>
            </a:r>
            <a:r>
              <a:rPr lang="de-DE" b="1" dirty="0" smtClean="0"/>
              <a:t> </a:t>
            </a:r>
            <a:r>
              <a:rPr lang="de-DE" b="1" dirty="0" err="1" smtClean="0"/>
              <a:t>plenty</a:t>
            </a:r>
            <a:r>
              <a:rPr lang="de-DE" b="1" dirty="0" smtClean="0"/>
              <a:t> of </a:t>
            </a:r>
            <a:r>
              <a:rPr lang="de-DE" b="1" dirty="0" err="1" smtClean="0"/>
              <a:t>difference</a:t>
            </a:r>
            <a:r>
              <a:rPr lang="de-DE" b="1" dirty="0" smtClean="0"/>
              <a:t> in </a:t>
            </a:r>
            <a:r>
              <a:rPr lang="de-DE" b="1" dirty="0" err="1" smtClean="0"/>
              <a:t>the</a:t>
            </a:r>
            <a:r>
              <a:rPr lang="de-DE" b="1" dirty="0" smtClean="0"/>
              <a:t> tone </a:t>
            </a:r>
            <a:r>
              <a:rPr lang="de-DE" dirty="0" smtClean="0"/>
              <a:t>of </a:t>
            </a:r>
            <a:r>
              <a:rPr lang="de-DE" dirty="0" err="1" smtClean="0"/>
              <a:t>the</a:t>
            </a:r>
            <a:r>
              <a:rPr lang="de-DE" dirty="0" smtClean="0"/>
              <a:t> </a:t>
            </a:r>
            <a:r>
              <a:rPr lang="de-DE" dirty="0" err="1" smtClean="0"/>
              <a:t>two</a:t>
            </a:r>
            <a:r>
              <a:rPr lang="de-DE" dirty="0" smtClean="0"/>
              <a:t>. </a:t>
            </a:r>
            <a:r>
              <a:rPr lang="de-DE" dirty="0" err="1" smtClean="0"/>
              <a:t>The</a:t>
            </a:r>
            <a:r>
              <a:rPr lang="de-DE" dirty="0" smtClean="0"/>
              <a:t> </a:t>
            </a:r>
            <a:r>
              <a:rPr lang="de-DE" b="1" dirty="0" err="1" smtClean="0"/>
              <a:t>alder</a:t>
            </a:r>
            <a:r>
              <a:rPr lang="de-DE" b="1" dirty="0" smtClean="0"/>
              <a:t> </a:t>
            </a:r>
            <a:r>
              <a:rPr lang="de-DE" b="1" dirty="0" err="1" smtClean="0"/>
              <a:t>is</a:t>
            </a:r>
            <a:r>
              <a:rPr lang="de-DE" b="1" dirty="0" smtClean="0"/>
              <a:t> all </a:t>
            </a:r>
            <a:r>
              <a:rPr lang="de-DE" b="1" dirty="0" err="1" smtClean="0"/>
              <a:t>mids</a:t>
            </a:r>
            <a:r>
              <a:rPr lang="de-DE" b="1" dirty="0" smtClean="0"/>
              <a:t> </a:t>
            </a:r>
            <a:r>
              <a:rPr lang="de-DE" dirty="0" err="1" smtClean="0"/>
              <a:t>whereas</a:t>
            </a:r>
            <a:r>
              <a:rPr lang="de-DE" dirty="0" smtClean="0"/>
              <a:t> </a:t>
            </a:r>
            <a:r>
              <a:rPr lang="de-DE" dirty="0" err="1" smtClean="0"/>
              <a:t>the</a:t>
            </a:r>
            <a:r>
              <a:rPr lang="de-DE" dirty="0" smtClean="0"/>
              <a:t> </a:t>
            </a:r>
            <a:r>
              <a:rPr lang="de-DE" dirty="0" err="1" smtClean="0"/>
              <a:t>swamp</a:t>
            </a:r>
            <a:r>
              <a:rPr lang="de-DE" dirty="0" smtClean="0"/>
              <a:t> </a:t>
            </a:r>
            <a:r>
              <a:rPr lang="de-DE" b="1" dirty="0" err="1" smtClean="0"/>
              <a:t>ash</a:t>
            </a:r>
            <a:r>
              <a:rPr lang="de-DE" b="1" dirty="0" smtClean="0"/>
              <a:t> </a:t>
            </a:r>
            <a:r>
              <a:rPr lang="de-DE" b="1" dirty="0" err="1" smtClean="0"/>
              <a:t>is</a:t>
            </a:r>
            <a:r>
              <a:rPr lang="de-DE" b="1" dirty="0" smtClean="0"/>
              <a:t> all </a:t>
            </a:r>
            <a:r>
              <a:rPr lang="de-DE" b="1" dirty="0" err="1" smtClean="0"/>
              <a:t>low’s</a:t>
            </a:r>
            <a:r>
              <a:rPr lang="de-DE" b="1" dirty="0" smtClean="0"/>
              <a:t> and </a:t>
            </a:r>
            <a:r>
              <a:rPr lang="de-DE" b="1" dirty="0" err="1" smtClean="0"/>
              <a:t>highs</a:t>
            </a:r>
            <a:r>
              <a:rPr lang="de-DE" dirty="0" smtClean="0"/>
              <a:t>. Alder </a:t>
            </a:r>
            <a:r>
              <a:rPr lang="de-DE" dirty="0" err="1" smtClean="0"/>
              <a:t>cuts</a:t>
            </a:r>
            <a:r>
              <a:rPr lang="de-DE" dirty="0" smtClean="0"/>
              <a:t> </a:t>
            </a:r>
            <a:r>
              <a:rPr lang="de-DE" dirty="0" err="1" smtClean="0"/>
              <a:t>through</a:t>
            </a:r>
            <a:r>
              <a:rPr lang="de-DE" dirty="0" smtClean="0"/>
              <a:t> </a:t>
            </a:r>
            <a:r>
              <a:rPr lang="de-DE" dirty="0" err="1" smtClean="0"/>
              <a:t>the</a:t>
            </a:r>
            <a:r>
              <a:rPr lang="de-DE" dirty="0" smtClean="0"/>
              <a:t> mix best </a:t>
            </a:r>
            <a:r>
              <a:rPr lang="de-DE" dirty="0" err="1" smtClean="0"/>
              <a:t>whereas</a:t>
            </a:r>
            <a:r>
              <a:rPr lang="de-DE" dirty="0" smtClean="0"/>
              <a:t> </a:t>
            </a:r>
            <a:r>
              <a:rPr lang="de-DE" dirty="0" err="1" smtClean="0"/>
              <a:t>nothing</a:t>
            </a:r>
            <a:r>
              <a:rPr lang="de-DE" dirty="0" smtClean="0"/>
              <a:t> has </a:t>
            </a:r>
            <a:r>
              <a:rPr lang="de-DE" dirty="0" err="1" smtClean="0"/>
              <a:t>spank</a:t>
            </a:r>
            <a:r>
              <a:rPr lang="de-DE" dirty="0" smtClean="0"/>
              <a:t> and </a:t>
            </a:r>
            <a:r>
              <a:rPr lang="de-DE" dirty="0" err="1" smtClean="0"/>
              <a:t>twang</a:t>
            </a:r>
            <a:r>
              <a:rPr lang="de-DE" dirty="0" smtClean="0"/>
              <a:t> </a:t>
            </a:r>
            <a:r>
              <a:rPr lang="de-DE" dirty="0" err="1" smtClean="0"/>
              <a:t>like</a:t>
            </a:r>
            <a:r>
              <a:rPr lang="de-DE" dirty="0" smtClean="0"/>
              <a:t> </a:t>
            </a:r>
            <a:r>
              <a:rPr lang="de-DE" dirty="0" err="1" smtClean="0"/>
              <a:t>swamp</a:t>
            </a:r>
            <a:r>
              <a:rPr lang="de-DE" dirty="0" smtClean="0"/>
              <a:t> </a:t>
            </a:r>
            <a:r>
              <a:rPr lang="de-DE" dirty="0" err="1" smtClean="0"/>
              <a:t>ash</a:t>
            </a:r>
            <a:r>
              <a:rPr lang="de-DE" dirty="0" smtClean="0"/>
              <a:t>. I </a:t>
            </a:r>
            <a:r>
              <a:rPr lang="de-DE" dirty="0" err="1" smtClean="0"/>
              <a:t>would</a:t>
            </a:r>
            <a:r>
              <a:rPr lang="de-DE" dirty="0" smtClean="0"/>
              <a:t> </a:t>
            </a:r>
            <a:r>
              <a:rPr lang="de-DE" dirty="0" err="1" smtClean="0"/>
              <a:t>say</a:t>
            </a:r>
            <a:r>
              <a:rPr lang="de-DE" dirty="0" smtClean="0"/>
              <a:t> </a:t>
            </a:r>
            <a:r>
              <a:rPr lang="de-DE" dirty="0" err="1" smtClean="0"/>
              <a:t>that</a:t>
            </a:r>
            <a:r>
              <a:rPr lang="de-DE" dirty="0" smtClean="0"/>
              <a:t> </a:t>
            </a:r>
            <a:r>
              <a:rPr lang="de-DE" dirty="0" err="1" smtClean="0"/>
              <a:t>alder</a:t>
            </a:r>
            <a:r>
              <a:rPr lang="de-DE" dirty="0" smtClean="0"/>
              <a:t> </a:t>
            </a:r>
            <a:r>
              <a:rPr lang="de-DE" dirty="0" err="1" smtClean="0"/>
              <a:t>is</a:t>
            </a:r>
            <a:r>
              <a:rPr lang="de-DE" dirty="0" smtClean="0"/>
              <a:t> a </a:t>
            </a:r>
            <a:r>
              <a:rPr lang="de-DE" dirty="0" err="1" smtClean="0"/>
              <a:t>little</a:t>
            </a:r>
            <a:r>
              <a:rPr lang="de-DE" dirty="0" smtClean="0"/>
              <a:t> </a:t>
            </a:r>
            <a:r>
              <a:rPr lang="de-DE" dirty="0" err="1" smtClean="0"/>
              <a:t>more</a:t>
            </a:r>
            <a:r>
              <a:rPr lang="de-DE" dirty="0" smtClean="0"/>
              <a:t> </a:t>
            </a:r>
            <a:r>
              <a:rPr lang="de-DE" dirty="0" err="1" smtClean="0"/>
              <a:t>common</a:t>
            </a:r>
            <a:r>
              <a:rPr lang="de-DE" dirty="0" smtClean="0"/>
              <a:t> </a:t>
            </a:r>
            <a:r>
              <a:rPr lang="de-DE" dirty="0" err="1" smtClean="0"/>
              <a:t>for</a:t>
            </a:r>
            <a:r>
              <a:rPr lang="de-DE" dirty="0" smtClean="0"/>
              <a:t> rock and </a:t>
            </a:r>
            <a:r>
              <a:rPr lang="de-DE" dirty="0" err="1" smtClean="0"/>
              <a:t>blues</a:t>
            </a:r>
            <a:r>
              <a:rPr lang="de-DE" dirty="0" smtClean="0"/>
              <a:t> (</a:t>
            </a:r>
            <a:r>
              <a:rPr lang="de-DE" dirty="0" err="1" smtClean="0"/>
              <a:t>especially</a:t>
            </a:r>
            <a:r>
              <a:rPr lang="de-DE" dirty="0" smtClean="0"/>
              <a:t>), and </a:t>
            </a:r>
            <a:r>
              <a:rPr lang="de-DE" dirty="0" err="1" smtClean="0"/>
              <a:t>that</a:t>
            </a:r>
            <a:r>
              <a:rPr lang="de-DE" dirty="0" smtClean="0"/>
              <a:t> </a:t>
            </a:r>
            <a:r>
              <a:rPr lang="de-DE" dirty="0" err="1" smtClean="0"/>
              <a:t>swamp</a:t>
            </a:r>
            <a:r>
              <a:rPr lang="de-DE" dirty="0" smtClean="0"/>
              <a:t> </a:t>
            </a:r>
            <a:r>
              <a:rPr lang="de-DE" dirty="0" err="1" smtClean="0"/>
              <a:t>ash</a:t>
            </a:r>
            <a:r>
              <a:rPr lang="de-DE" dirty="0" smtClean="0"/>
              <a:t> </a:t>
            </a:r>
            <a:r>
              <a:rPr lang="de-DE" dirty="0" err="1" smtClean="0"/>
              <a:t>is</a:t>
            </a:r>
            <a:r>
              <a:rPr lang="de-DE" dirty="0" smtClean="0"/>
              <a:t> </a:t>
            </a:r>
            <a:r>
              <a:rPr lang="de-DE" dirty="0" err="1" smtClean="0"/>
              <a:t>more</a:t>
            </a:r>
            <a:r>
              <a:rPr lang="de-DE" dirty="0" smtClean="0"/>
              <a:t> </a:t>
            </a:r>
            <a:r>
              <a:rPr lang="de-DE" dirty="0" err="1" smtClean="0"/>
              <a:t>common</a:t>
            </a:r>
            <a:r>
              <a:rPr lang="de-DE" dirty="0" smtClean="0"/>
              <a:t> in </a:t>
            </a:r>
            <a:r>
              <a:rPr lang="de-DE" dirty="0" err="1" smtClean="0"/>
              <a:t>country</a:t>
            </a:r>
            <a:r>
              <a:rPr lang="de-DE" dirty="0" smtClean="0"/>
              <a:t> and funk. To </a:t>
            </a:r>
            <a:r>
              <a:rPr lang="de-DE" dirty="0" err="1" smtClean="0"/>
              <a:t>that</a:t>
            </a:r>
            <a:r>
              <a:rPr lang="de-DE" dirty="0" smtClean="0"/>
              <a:t> point, </a:t>
            </a:r>
            <a:r>
              <a:rPr lang="de-DE" dirty="0" err="1" smtClean="0"/>
              <a:t>if</a:t>
            </a:r>
            <a:r>
              <a:rPr lang="de-DE" dirty="0" smtClean="0"/>
              <a:t> </a:t>
            </a:r>
            <a:r>
              <a:rPr lang="de-DE" dirty="0" err="1" smtClean="0"/>
              <a:t>you</a:t>
            </a:r>
            <a:r>
              <a:rPr lang="de-DE" dirty="0" smtClean="0"/>
              <a:t> </a:t>
            </a:r>
            <a:r>
              <a:rPr lang="de-DE" dirty="0" err="1" smtClean="0"/>
              <a:t>want</a:t>
            </a:r>
            <a:r>
              <a:rPr lang="de-DE" dirty="0" smtClean="0"/>
              <a:t> an </a:t>
            </a:r>
            <a:r>
              <a:rPr lang="de-DE" b="1" dirty="0" err="1" smtClean="0"/>
              <a:t>even</a:t>
            </a:r>
            <a:r>
              <a:rPr lang="de-DE" b="1" dirty="0" smtClean="0"/>
              <a:t>, </a:t>
            </a:r>
            <a:r>
              <a:rPr lang="de-DE" b="1" dirty="0" err="1" smtClean="0"/>
              <a:t>round</a:t>
            </a:r>
            <a:r>
              <a:rPr lang="de-DE" b="1" dirty="0" smtClean="0"/>
              <a:t>, warm and </a:t>
            </a:r>
            <a:r>
              <a:rPr lang="de-DE" b="1" dirty="0" err="1" smtClean="0"/>
              <a:t>fat</a:t>
            </a:r>
            <a:r>
              <a:rPr lang="de-DE" b="1" dirty="0" smtClean="0"/>
              <a:t> </a:t>
            </a:r>
            <a:r>
              <a:rPr lang="de-DE" b="1" dirty="0" err="1" smtClean="0"/>
              <a:t>sound</a:t>
            </a:r>
            <a:r>
              <a:rPr lang="de-DE" b="1" dirty="0" smtClean="0"/>
              <a:t>, </a:t>
            </a:r>
            <a:r>
              <a:rPr lang="de-DE" b="1" dirty="0" err="1" smtClean="0"/>
              <a:t>alder</a:t>
            </a:r>
            <a:r>
              <a:rPr lang="de-DE" b="1" dirty="0" smtClean="0"/>
              <a:t> </a:t>
            </a:r>
            <a:r>
              <a:rPr lang="de-DE" b="1" dirty="0" err="1" smtClean="0"/>
              <a:t>is</a:t>
            </a:r>
            <a:r>
              <a:rPr lang="de-DE" b="1" dirty="0" smtClean="0"/>
              <a:t> </a:t>
            </a:r>
            <a:r>
              <a:rPr lang="de-DE" b="1" dirty="0" err="1" smtClean="0"/>
              <a:t>the</a:t>
            </a:r>
            <a:r>
              <a:rPr lang="de-DE" b="1" dirty="0" smtClean="0"/>
              <a:t> </a:t>
            </a:r>
            <a:r>
              <a:rPr lang="de-DE" b="1" dirty="0" err="1" smtClean="0"/>
              <a:t>choice</a:t>
            </a:r>
            <a:r>
              <a:rPr lang="de-DE" dirty="0" smtClean="0"/>
              <a:t>. </a:t>
            </a:r>
            <a:r>
              <a:rPr lang="de-DE" dirty="0" err="1" smtClean="0"/>
              <a:t>If</a:t>
            </a:r>
            <a:r>
              <a:rPr lang="de-DE" dirty="0" smtClean="0"/>
              <a:t> </a:t>
            </a:r>
            <a:r>
              <a:rPr lang="de-DE" dirty="0" err="1" smtClean="0"/>
              <a:t>you</a:t>
            </a:r>
            <a:r>
              <a:rPr lang="de-DE" dirty="0" smtClean="0"/>
              <a:t> </a:t>
            </a:r>
            <a:r>
              <a:rPr lang="de-DE" dirty="0" err="1" smtClean="0"/>
              <a:t>want</a:t>
            </a:r>
            <a:r>
              <a:rPr lang="de-DE" dirty="0" smtClean="0"/>
              <a:t> </a:t>
            </a:r>
            <a:r>
              <a:rPr lang="de-DE" dirty="0" err="1" smtClean="0"/>
              <a:t>something</a:t>
            </a:r>
            <a:r>
              <a:rPr lang="de-DE" dirty="0" smtClean="0"/>
              <a:t> </a:t>
            </a:r>
            <a:r>
              <a:rPr lang="de-DE" dirty="0" err="1" smtClean="0"/>
              <a:t>with</a:t>
            </a:r>
            <a:r>
              <a:rPr lang="de-DE" dirty="0" smtClean="0"/>
              <a:t> </a:t>
            </a:r>
            <a:r>
              <a:rPr lang="de-DE" b="1" dirty="0" err="1" smtClean="0"/>
              <a:t>more</a:t>
            </a:r>
            <a:r>
              <a:rPr lang="de-DE" b="1" dirty="0" smtClean="0"/>
              <a:t> </a:t>
            </a:r>
            <a:r>
              <a:rPr lang="de-DE" b="1" dirty="0" err="1" smtClean="0"/>
              <a:t>characteristic</a:t>
            </a:r>
            <a:r>
              <a:rPr lang="de-DE" b="1" dirty="0" smtClean="0"/>
              <a:t> </a:t>
            </a:r>
            <a:r>
              <a:rPr lang="de-DE" b="1" dirty="0" err="1" smtClean="0"/>
              <a:t>bite</a:t>
            </a:r>
            <a:r>
              <a:rPr lang="de-DE" b="1" dirty="0" smtClean="0"/>
              <a:t>, </a:t>
            </a:r>
            <a:r>
              <a:rPr lang="de-DE" b="1" dirty="0" err="1" smtClean="0"/>
              <a:t>growl</a:t>
            </a:r>
            <a:r>
              <a:rPr lang="de-DE" b="1" dirty="0" smtClean="0"/>
              <a:t> and </a:t>
            </a:r>
            <a:r>
              <a:rPr lang="de-DE" b="1" dirty="0" err="1" smtClean="0"/>
              <a:t>sizzle</a:t>
            </a:r>
            <a:r>
              <a:rPr lang="de-DE" b="1" dirty="0" smtClean="0"/>
              <a:t>, </a:t>
            </a:r>
            <a:r>
              <a:rPr lang="de-DE" b="1" dirty="0" err="1" smtClean="0"/>
              <a:t>then</a:t>
            </a:r>
            <a:r>
              <a:rPr lang="de-DE" b="1" dirty="0" smtClean="0"/>
              <a:t> </a:t>
            </a:r>
            <a:r>
              <a:rPr lang="de-DE" b="1" dirty="0" err="1" smtClean="0"/>
              <a:t>swamp</a:t>
            </a:r>
            <a:r>
              <a:rPr lang="de-DE" b="1" dirty="0" smtClean="0"/>
              <a:t> </a:t>
            </a:r>
            <a:r>
              <a:rPr lang="de-DE" b="1" dirty="0" err="1" smtClean="0"/>
              <a:t>ash</a:t>
            </a:r>
            <a:r>
              <a:rPr lang="de-DE" b="1" dirty="0" smtClean="0"/>
              <a:t> </a:t>
            </a:r>
            <a:r>
              <a:rPr lang="de-DE" b="1" dirty="0" err="1" smtClean="0"/>
              <a:t>is</a:t>
            </a:r>
            <a:r>
              <a:rPr lang="de-DE" b="1" dirty="0" smtClean="0"/>
              <a:t> a </a:t>
            </a:r>
            <a:r>
              <a:rPr lang="de-DE" b="1" dirty="0" err="1" smtClean="0"/>
              <a:t>great</a:t>
            </a:r>
            <a:r>
              <a:rPr lang="de-DE" b="1" dirty="0" smtClean="0"/>
              <a:t> way to </a:t>
            </a:r>
            <a:r>
              <a:rPr lang="de-DE" b="1" dirty="0" err="1" smtClean="0"/>
              <a:t>go</a:t>
            </a:r>
            <a:r>
              <a:rPr lang="de-DE" dirty="0" smtClean="0"/>
              <a:t>.</a:t>
            </a:r>
          </a:p>
        </p:txBody>
      </p:sp>
      <p:sp>
        <p:nvSpPr>
          <p:cNvPr id="4" name="Fußzeilenplatzhalter 3"/>
          <p:cNvSpPr>
            <a:spLocks noGrp="1"/>
          </p:cNvSpPr>
          <p:nvPr>
            <p:ph type="ftr" sz="quarter" idx="11"/>
          </p:nvPr>
        </p:nvSpPr>
        <p:spPr/>
        <p:txBody>
          <a:bodyPr/>
          <a:lstStyle/>
          <a:p>
            <a:r>
              <a:rPr lang="de-DE" smtClean="0"/>
              <a:t>Hörversuch </a:t>
            </a:r>
            <a:endParaRPr lang="de-DE"/>
          </a:p>
        </p:txBody>
      </p:sp>
      <p:sp>
        <p:nvSpPr>
          <p:cNvPr id="5" name="Foliennummernplatzhalter 4"/>
          <p:cNvSpPr>
            <a:spLocks noGrp="1"/>
          </p:cNvSpPr>
          <p:nvPr>
            <p:ph type="sldNum" sz="quarter" idx="12"/>
          </p:nvPr>
        </p:nvSpPr>
        <p:spPr/>
        <p:txBody>
          <a:bodyPr/>
          <a:lstStyle/>
          <a:p>
            <a:fld id="{B5511233-C1D0-AE4D-9B0A-F68E98D2E84E}" type="slidenum">
              <a:rPr lang="de-DE" smtClean="0"/>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Hintergrund (3):</a:t>
            </a:r>
            <a:endParaRPr lang="de-DE" dirty="0"/>
          </a:p>
        </p:txBody>
      </p:sp>
      <p:sp>
        <p:nvSpPr>
          <p:cNvPr id="3" name="Inhaltsplatzhalter 2"/>
          <p:cNvSpPr>
            <a:spLocks noGrp="1"/>
          </p:cNvSpPr>
          <p:nvPr>
            <p:ph idx="1"/>
          </p:nvPr>
        </p:nvSpPr>
        <p:spPr>
          <a:xfrm>
            <a:off x="132297" y="1014204"/>
            <a:ext cx="8855149" cy="5129598"/>
          </a:xfrm>
        </p:spPr>
        <p:txBody>
          <a:bodyPr>
            <a:normAutofit fontScale="92500" lnSpcReduction="10000"/>
          </a:bodyPr>
          <a:lstStyle/>
          <a:p>
            <a:pPr>
              <a:buNone/>
            </a:pPr>
            <a:r>
              <a:rPr lang="de-DE" dirty="0" smtClean="0"/>
              <a:t>Beispiel-Demo </a:t>
            </a:r>
          </a:p>
          <a:p>
            <a:pPr>
              <a:buNone/>
            </a:pPr>
            <a:r>
              <a:rPr lang="de-DE" dirty="0" smtClean="0"/>
              <a:t>		aus der Schall-Sammlung von  Pete </a:t>
            </a:r>
            <a:r>
              <a:rPr lang="de-DE" dirty="0" err="1" smtClean="0"/>
              <a:t>Lacis</a:t>
            </a:r>
            <a:r>
              <a:rPr lang="de-DE" dirty="0" smtClean="0"/>
              <a:t>:</a:t>
            </a:r>
          </a:p>
          <a:p>
            <a:pPr>
              <a:buNone/>
            </a:pPr>
            <a:endParaRPr lang="de-DE" dirty="0" smtClean="0"/>
          </a:p>
          <a:p>
            <a:pPr>
              <a:buNone/>
            </a:pPr>
            <a:r>
              <a:rPr lang="de-DE" dirty="0" smtClean="0"/>
              <a:t>Gitarre 1 (1. Bauart): </a:t>
            </a:r>
          </a:p>
          <a:p>
            <a:pPr>
              <a:buNone/>
            </a:pPr>
            <a:endParaRPr lang="de-DE" dirty="0" smtClean="0"/>
          </a:p>
          <a:p>
            <a:pPr>
              <a:buNone/>
            </a:pPr>
            <a:r>
              <a:rPr lang="de-DE" dirty="0" smtClean="0"/>
              <a:t>Gitarre 2 (2. Bauart): </a:t>
            </a:r>
          </a:p>
          <a:p>
            <a:pPr>
              <a:buNone/>
            </a:pPr>
            <a:endParaRPr lang="de-DE" dirty="0" smtClean="0"/>
          </a:p>
          <a:p>
            <a:pPr>
              <a:buNone/>
            </a:pPr>
            <a:r>
              <a:rPr lang="de-DE" dirty="0" smtClean="0"/>
              <a:t>Gitarre 3 (3. Bauart): </a:t>
            </a:r>
          </a:p>
          <a:p>
            <a:pPr>
              <a:buNone/>
            </a:pPr>
            <a:endParaRPr lang="de-DE" dirty="0" smtClean="0"/>
          </a:p>
          <a:p>
            <a:pPr>
              <a:buNone/>
            </a:pPr>
            <a:r>
              <a:rPr lang="de-DE" dirty="0" smtClean="0"/>
              <a:t>Gitarre 4 (4. Bauart): </a:t>
            </a:r>
          </a:p>
          <a:p>
            <a:pPr>
              <a:buNone/>
            </a:pPr>
            <a:endParaRPr lang="de-DE" dirty="0" smtClean="0"/>
          </a:p>
          <a:p>
            <a:pPr>
              <a:buNone/>
            </a:pPr>
            <a:endParaRPr lang="de-DE" dirty="0" smtClean="0"/>
          </a:p>
        </p:txBody>
      </p:sp>
      <p:sp>
        <p:nvSpPr>
          <p:cNvPr id="4" name="Fußzeilenplatzhalter 3"/>
          <p:cNvSpPr>
            <a:spLocks noGrp="1"/>
          </p:cNvSpPr>
          <p:nvPr>
            <p:ph type="ftr" sz="quarter" idx="11"/>
          </p:nvPr>
        </p:nvSpPr>
        <p:spPr/>
        <p:txBody>
          <a:bodyPr/>
          <a:lstStyle/>
          <a:p>
            <a:r>
              <a:rPr lang="de-DE" smtClean="0"/>
              <a:t>Hörversuch </a:t>
            </a:r>
            <a:endParaRPr lang="de-DE"/>
          </a:p>
        </p:txBody>
      </p:sp>
      <p:sp>
        <p:nvSpPr>
          <p:cNvPr id="5" name="Foliennummernplatzhalter 4"/>
          <p:cNvSpPr>
            <a:spLocks noGrp="1"/>
          </p:cNvSpPr>
          <p:nvPr>
            <p:ph type="sldNum" sz="quarter" idx="12"/>
          </p:nvPr>
        </p:nvSpPr>
        <p:spPr/>
        <p:txBody>
          <a:bodyPr/>
          <a:lstStyle/>
          <a:p>
            <a:fld id="{B5511233-C1D0-AE4D-9B0A-F68E98D2E84E}" type="slidenum">
              <a:rPr lang="de-DE" smtClean="0"/>
              <a:pPr/>
              <a:t>6</a:t>
            </a:fld>
            <a:endParaRPr lang="de-DE"/>
          </a:p>
        </p:txBody>
      </p:sp>
      <p:pic>
        <p:nvPicPr>
          <p:cNvPr id="9" name="Neck - Clean - Alder w Maple - Pete Lacis.mp3">
            <a:hlinkClick r:id="" action="ppaction://media"/>
          </p:cNvPr>
          <p:cNvPicPr>
            <a:picLocks noRot="1" noChangeAspect="1"/>
          </p:cNvPicPr>
          <p:nvPr>
            <a:audioFile r:link="rId1"/>
          </p:nvPr>
        </p:nvPicPr>
        <p:blipFill>
          <a:blip r:embed="rId7"/>
          <a:stretch>
            <a:fillRect/>
          </a:stretch>
        </p:blipFill>
        <p:spPr>
          <a:xfrm>
            <a:off x="3791495" y="2178333"/>
            <a:ext cx="1100130" cy="1100130"/>
          </a:xfrm>
          <a:prstGeom prst="rect">
            <a:avLst/>
          </a:prstGeom>
        </p:spPr>
      </p:pic>
      <p:pic>
        <p:nvPicPr>
          <p:cNvPr id="10" name="Neck - Clean - Alder w Rosewood - Pete Lacis.mp3">
            <a:hlinkClick r:id="" action="ppaction://media"/>
          </p:cNvPr>
          <p:cNvPicPr>
            <a:picLocks noRot="1" noChangeAspect="1"/>
          </p:cNvPicPr>
          <p:nvPr>
            <a:audioFile r:link="rId2"/>
          </p:nvPr>
        </p:nvPicPr>
        <p:blipFill>
          <a:blip r:embed="rId7"/>
          <a:stretch>
            <a:fillRect/>
          </a:stretch>
        </p:blipFill>
        <p:spPr>
          <a:xfrm>
            <a:off x="3791495" y="3227812"/>
            <a:ext cx="1100130" cy="1100130"/>
          </a:xfrm>
          <a:prstGeom prst="rect">
            <a:avLst/>
          </a:prstGeom>
        </p:spPr>
      </p:pic>
      <p:pic>
        <p:nvPicPr>
          <p:cNvPr id="11" name="Neck - Clean - Ash w Maple - Pete Lacis.mp3">
            <a:hlinkClick r:id="" action="ppaction://media"/>
          </p:cNvPr>
          <p:cNvPicPr>
            <a:picLocks noRot="1" noChangeAspect="1"/>
          </p:cNvPicPr>
          <p:nvPr>
            <a:audioFile r:link="rId3"/>
          </p:nvPr>
        </p:nvPicPr>
        <p:blipFill>
          <a:blip r:embed="rId7"/>
          <a:stretch>
            <a:fillRect/>
          </a:stretch>
        </p:blipFill>
        <p:spPr>
          <a:xfrm>
            <a:off x="3791495" y="4242016"/>
            <a:ext cx="1100130" cy="1100130"/>
          </a:xfrm>
          <a:prstGeom prst="rect">
            <a:avLst/>
          </a:prstGeom>
        </p:spPr>
      </p:pic>
      <p:pic>
        <p:nvPicPr>
          <p:cNvPr id="12" name="Neck - Clean - Ash w Rosewood - Pete Lacis.mp3">
            <a:hlinkClick r:id="" action="ppaction://media"/>
          </p:cNvPr>
          <p:cNvPicPr>
            <a:picLocks noRot="1" noChangeAspect="1"/>
          </p:cNvPicPr>
          <p:nvPr>
            <a:audioFile r:link="rId4"/>
          </p:nvPr>
        </p:nvPicPr>
        <p:blipFill>
          <a:blip r:embed="rId7"/>
          <a:stretch>
            <a:fillRect/>
          </a:stretch>
        </p:blipFill>
        <p:spPr>
          <a:xfrm>
            <a:off x="3791495" y="5256220"/>
            <a:ext cx="1100130" cy="110013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60"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5160"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5160" fill="hold"/>
                                        <p:tgtEl>
                                          <p:spTgt spid="11"/>
                                        </p:tgtEl>
                                      </p:cBhvr>
                                    </p:cmd>
                                  </p:childTnLst>
                                </p:cTn>
                              </p:par>
                            </p:childTnLst>
                          </p:cTn>
                        </p:par>
                      </p:childTnLst>
                    </p:cTn>
                  </p:par>
                </p:childTnLst>
              </p:cTn>
              <p:nextCondLst>
                <p:cond evt="onClick" delay="0">
                  <p:tgtEl>
                    <p:spTgt spid="1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5160" fill="hold"/>
                                        <p:tgtEl>
                                          <p:spTgt spid="12"/>
                                        </p:tgtEl>
                                      </p:cBhvr>
                                    </p:cmd>
                                  </p:childTnLst>
                                </p:cTn>
                              </p:par>
                            </p:childTnLst>
                          </p:cTn>
                        </p:par>
                      </p:childTnLst>
                    </p:cTn>
                  </p:par>
                </p:childTnLst>
              </p:cTn>
              <p:nextCondLst>
                <p:cond evt="onClick" delay="0">
                  <p:tgtEl>
                    <p:spTgt spid="1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Exkurs: Hörversuche (1)</a:t>
            </a:r>
            <a:endParaRPr lang="de-DE" dirty="0"/>
          </a:p>
        </p:txBody>
      </p:sp>
      <p:sp>
        <p:nvSpPr>
          <p:cNvPr id="3" name="Inhaltsplatzhalter 2"/>
          <p:cNvSpPr>
            <a:spLocks noGrp="1"/>
          </p:cNvSpPr>
          <p:nvPr>
            <p:ph idx="1"/>
          </p:nvPr>
        </p:nvSpPr>
        <p:spPr>
          <a:xfrm>
            <a:off x="132297" y="1014203"/>
            <a:ext cx="8855149" cy="5707272"/>
          </a:xfrm>
        </p:spPr>
        <p:txBody>
          <a:bodyPr>
            <a:normAutofit fontScale="47500" lnSpcReduction="20000"/>
          </a:bodyPr>
          <a:lstStyle/>
          <a:p>
            <a:pPr>
              <a:buNone/>
            </a:pPr>
            <a:r>
              <a:rPr lang="de-DE" sz="4500" dirty="0" smtClean="0"/>
              <a:t>Es gibt eine Menge wissenschaftliche Erfahrung zu Hörversuchen:</a:t>
            </a:r>
          </a:p>
          <a:p>
            <a:pPr>
              <a:buFontTx/>
              <a:buChar char="-"/>
            </a:pPr>
            <a:r>
              <a:rPr lang="de-DE" sz="4500" dirty="0" smtClean="0"/>
              <a:t>Das Gehör kann sich manche Aspekte in gehörten Schallen gut merken (Formanten in Stimmen z.B.), und gewisse Schallmerkmale und größere Unterschiede ganz gut auch nach langer Zeit wiedererkennen (Sound von </a:t>
            </a:r>
            <a:r>
              <a:rPr lang="de-DE" sz="4500" dirty="0" err="1" smtClean="0"/>
              <a:t>zusammengeschalteten</a:t>
            </a:r>
            <a:r>
              <a:rPr lang="de-DE" sz="4500" dirty="0" smtClean="0"/>
              <a:t> </a:t>
            </a:r>
            <a:r>
              <a:rPr lang="de-DE" sz="4500" dirty="0" err="1" smtClean="0"/>
              <a:t>bridge/middle-PUs</a:t>
            </a:r>
            <a:r>
              <a:rPr lang="de-DE" sz="4500" dirty="0" smtClean="0"/>
              <a:t> bei </a:t>
            </a:r>
            <a:r>
              <a:rPr lang="de-DE" sz="4500" dirty="0" err="1" smtClean="0"/>
              <a:t>Strat-artigen</a:t>
            </a:r>
            <a:r>
              <a:rPr lang="de-DE" sz="4500" dirty="0" smtClean="0"/>
              <a:t> Gitarren) </a:t>
            </a:r>
          </a:p>
          <a:p>
            <a:pPr>
              <a:buFontTx/>
              <a:buChar char="-"/>
            </a:pPr>
            <a:r>
              <a:rPr lang="de-DE" sz="4500" dirty="0" smtClean="0"/>
              <a:t>Komplexe Abläufe (z.B. Klangbildverlauf eines Saxophons) können gut analysiert und als reduzierte Merkmalskombination abgespeichert werden</a:t>
            </a:r>
          </a:p>
          <a:p>
            <a:pPr>
              <a:buFontTx/>
              <a:buChar char="-"/>
            </a:pPr>
            <a:r>
              <a:rPr lang="de-DE" sz="4500" dirty="0" smtClean="0"/>
              <a:t>Das Wiedererkennen von komplexen, lang dauernden Klangverläufen („ganz klar eine Solo von </a:t>
            </a:r>
            <a:r>
              <a:rPr lang="de-DE" sz="4500" dirty="0" err="1" smtClean="0"/>
              <a:t>Dickey</a:t>
            </a:r>
            <a:r>
              <a:rPr lang="de-DE" sz="4500" dirty="0" smtClean="0"/>
              <a:t> Betts!“) hat weniger mit dem eigentlichen Schallsignal im Detail denn mit rein musikalischen Aspekten zu tun (Notenwahl, Ton- &amp; Pausen-Dauer, </a:t>
            </a:r>
            <a:r>
              <a:rPr lang="de-DE" sz="4500" dirty="0" err="1" smtClean="0"/>
              <a:t>Vibrato</a:t>
            </a:r>
            <a:r>
              <a:rPr lang="de-DE" sz="4500" dirty="0" smtClean="0"/>
              <a:t>, Bending, ...)</a:t>
            </a:r>
          </a:p>
          <a:p>
            <a:pPr>
              <a:buFontTx/>
              <a:buChar char="-"/>
            </a:pPr>
            <a:r>
              <a:rPr lang="de-DE" sz="4500" dirty="0" smtClean="0"/>
              <a:t>Andere (reine) </a:t>
            </a:r>
            <a:r>
              <a:rPr lang="de-DE" sz="4500" dirty="0" err="1" smtClean="0"/>
              <a:t>Schall-Grössen</a:t>
            </a:r>
            <a:r>
              <a:rPr lang="de-DE" sz="4500" dirty="0" smtClean="0"/>
              <a:t> hingegen werden recht schlecht eingespeichert (z.B. Lautstärke oder  reine Klangfarbe im Detail oder im allgemeinen Verlauf über der Frequenz) – nur große und generelle Unterschiede bleiben in der (längeren) Erinnerung.</a:t>
            </a:r>
          </a:p>
        </p:txBody>
      </p:sp>
      <p:sp>
        <p:nvSpPr>
          <p:cNvPr id="4" name="Fußzeilenplatzhalter 3"/>
          <p:cNvSpPr>
            <a:spLocks noGrp="1"/>
          </p:cNvSpPr>
          <p:nvPr>
            <p:ph type="ftr" sz="quarter" idx="11"/>
          </p:nvPr>
        </p:nvSpPr>
        <p:spPr>
          <a:xfrm>
            <a:off x="5105400" y="6492875"/>
            <a:ext cx="2895600" cy="365125"/>
          </a:xfrm>
        </p:spPr>
        <p:txBody>
          <a:bodyPr/>
          <a:lstStyle/>
          <a:p>
            <a:r>
              <a:rPr lang="de-DE" dirty="0" smtClean="0"/>
              <a:t>Hörversuch </a:t>
            </a:r>
            <a:endParaRPr lang="de-DE" dirty="0"/>
          </a:p>
        </p:txBody>
      </p:sp>
      <p:sp>
        <p:nvSpPr>
          <p:cNvPr id="5" name="Foliennummernplatzhalter 4"/>
          <p:cNvSpPr>
            <a:spLocks noGrp="1"/>
          </p:cNvSpPr>
          <p:nvPr>
            <p:ph type="sldNum" sz="quarter" idx="12"/>
          </p:nvPr>
        </p:nvSpPr>
        <p:spPr/>
        <p:txBody>
          <a:bodyPr/>
          <a:lstStyle/>
          <a:p>
            <a:fld id="{B5511233-C1D0-AE4D-9B0A-F68E98D2E84E}" type="slidenum">
              <a:rPr lang="de-DE" smtClean="0"/>
              <a:pPr/>
              <a:t>7</a:t>
            </a:fld>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Exkurs: Hörversuche (2)</a:t>
            </a:r>
            <a:endParaRPr lang="de-DE" dirty="0"/>
          </a:p>
        </p:txBody>
      </p:sp>
      <p:sp>
        <p:nvSpPr>
          <p:cNvPr id="3" name="Inhaltsplatzhalter 2"/>
          <p:cNvSpPr>
            <a:spLocks noGrp="1"/>
          </p:cNvSpPr>
          <p:nvPr>
            <p:ph idx="1"/>
          </p:nvPr>
        </p:nvSpPr>
        <p:spPr>
          <a:xfrm>
            <a:off x="132297" y="1014203"/>
            <a:ext cx="8855149" cy="5707272"/>
          </a:xfrm>
        </p:spPr>
        <p:txBody>
          <a:bodyPr>
            <a:noAutofit/>
          </a:bodyPr>
          <a:lstStyle/>
          <a:p>
            <a:pPr>
              <a:buFontTx/>
              <a:buChar char="-"/>
            </a:pPr>
            <a:r>
              <a:rPr lang="de-DE" sz="2200" dirty="0" smtClean="0"/>
              <a:t>Um kleine Unterschiede wahrzunehmen (und um an die Grenzen der Unterschiedswahrnehmung zu kommen), braucht es einen Vergleich, der so unmittelbar wie möglich erfolgt, d.h. kurze (wenige Sekunden lange), direkt aufeinander folgenden Schalle müssen zum Vergleich dargeboten werden.</a:t>
            </a:r>
          </a:p>
          <a:p>
            <a:pPr>
              <a:buFontTx/>
              <a:buChar char="-"/>
            </a:pPr>
            <a:r>
              <a:rPr lang="de-DE" sz="2200" dirty="0" smtClean="0"/>
              <a:t>Blind-Versuche sind essenziell, d.h. es darf keine Information zu den zu beurteilenden Schallen geben. Solche Information kann nämlich das Gesamtempfinden beeinflussen .... dies hat dann aber eben nichts mehr mit der akustischen Darbietung und dem Hören selbst zu tun. Negativ-Beispiel: viele </a:t>
            </a:r>
            <a:r>
              <a:rPr lang="de-DE" sz="2200" dirty="0" err="1" smtClean="0"/>
              <a:t>Youtube-Vergleichs-Videos</a:t>
            </a:r>
            <a:r>
              <a:rPr lang="de-DE" sz="2200" dirty="0" smtClean="0"/>
              <a:t> .... man sieht welche Gitarre gespielt wird!</a:t>
            </a:r>
          </a:p>
          <a:p>
            <a:pPr>
              <a:buFontTx/>
              <a:buChar char="-"/>
            </a:pPr>
            <a:r>
              <a:rPr lang="de-DE" sz="2200" dirty="0" smtClean="0"/>
              <a:t>Wir wollen aus den Hörversuchen etwas lernen, was Gültigkeit hat und nicht nur für diesen Moment und diese eine hörenden Person gilt, d.h. die Ergebnisse müssen reproduzierbar und statistisch belastbar sein. Deswegen werden die Versuche mehrfach wiederholt und/oder mit vielen Versuchspersonen durchgeführt. </a:t>
            </a:r>
          </a:p>
        </p:txBody>
      </p:sp>
      <p:sp>
        <p:nvSpPr>
          <p:cNvPr id="4" name="Fußzeilenplatzhalter 3"/>
          <p:cNvSpPr>
            <a:spLocks noGrp="1"/>
          </p:cNvSpPr>
          <p:nvPr>
            <p:ph type="ftr" sz="quarter" idx="11"/>
          </p:nvPr>
        </p:nvSpPr>
        <p:spPr>
          <a:xfrm>
            <a:off x="5105400" y="6492875"/>
            <a:ext cx="2895600" cy="365125"/>
          </a:xfrm>
        </p:spPr>
        <p:txBody>
          <a:bodyPr/>
          <a:lstStyle/>
          <a:p>
            <a:r>
              <a:rPr lang="de-DE" dirty="0" smtClean="0"/>
              <a:t>Hörversuch </a:t>
            </a:r>
            <a:endParaRPr lang="de-DE" dirty="0"/>
          </a:p>
        </p:txBody>
      </p:sp>
      <p:sp>
        <p:nvSpPr>
          <p:cNvPr id="5" name="Foliennummernplatzhalter 4"/>
          <p:cNvSpPr>
            <a:spLocks noGrp="1"/>
          </p:cNvSpPr>
          <p:nvPr>
            <p:ph type="sldNum" sz="quarter" idx="12"/>
          </p:nvPr>
        </p:nvSpPr>
        <p:spPr/>
        <p:txBody>
          <a:bodyPr/>
          <a:lstStyle/>
          <a:p>
            <a:fld id="{B5511233-C1D0-AE4D-9B0A-F68E98D2E84E}" type="slidenum">
              <a:rPr lang="de-DE" smtClean="0"/>
              <a:pPr/>
              <a:t>8</a:t>
            </a:fld>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de-DE" dirty="0" smtClean="0"/>
              <a:t>Versuchsmethode:</a:t>
            </a:r>
            <a:endParaRPr lang="de-DE" dirty="0"/>
          </a:p>
        </p:txBody>
      </p:sp>
      <p:sp>
        <p:nvSpPr>
          <p:cNvPr id="3" name="Inhaltsplatzhalter 2"/>
          <p:cNvSpPr>
            <a:spLocks noGrp="1"/>
          </p:cNvSpPr>
          <p:nvPr>
            <p:ph idx="1"/>
          </p:nvPr>
        </p:nvSpPr>
        <p:spPr>
          <a:xfrm>
            <a:off x="176397" y="1014203"/>
            <a:ext cx="8758131" cy="5600167"/>
          </a:xfrm>
        </p:spPr>
        <p:txBody>
          <a:bodyPr>
            <a:noAutofit/>
          </a:bodyPr>
          <a:lstStyle/>
          <a:p>
            <a:r>
              <a:rPr lang="de-DE" sz="2000" dirty="0" smtClean="0">
                <a:solidFill>
                  <a:schemeClr val="accent2"/>
                </a:solidFill>
              </a:rPr>
              <a:t>Die von Pete L. verwendeten Schalle sind sehr lang (&gt;30 sec); aus der Psychoakustik wissen wir aber: das Gehör kann kleine Details in einem Klang nur ganz kurz speichern/vergleichen.</a:t>
            </a:r>
          </a:p>
          <a:p>
            <a:r>
              <a:rPr lang="de-DE" sz="2000" dirty="0" smtClean="0">
                <a:solidFill>
                  <a:schemeClr val="accent2"/>
                </a:solidFill>
              </a:rPr>
              <a:t>Wird bei Pete L. von einem zum anderen Schall umgeschaltet, so steht das Audio-Sample an einer andere Stelle – dies bringt auf ganz anderer Basis stehende Klangunterschiede in den Vergleich ein. Der Hörer muss aktiv umschalten: das erschwert die Konzentration auf den Schall.</a:t>
            </a:r>
          </a:p>
          <a:p>
            <a:r>
              <a:rPr lang="de-DE" sz="2000" dirty="0" smtClean="0">
                <a:solidFill>
                  <a:srgbClr val="008000"/>
                </a:solidFill>
              </a:rPr>
              <a:t>Deswegen verwendet GITEC nur jeweils einen kurzen Ausschnitt aus den </a:t>
            </a:r>
            <a:r>
              <a:rPr lang="de-DE" sz="2000" dirty="0" err="1" smtClean="0">
                <a:solidFill>
                  <a:srgbClr val="008000"/>
                </a:solidFill>
              </a:rPr>
              <a:t>Lacis-Files</a:t>
            </a:r>
            <a:r>
              <a:rPr lang="de-DE" sz="2000" dirty="0" smtClean="0">
                <a:solidFill>
                  <a:srgbClr val="008000"/>
                </a:solidFill>
              </a:rPr>
              <a:t> – aber dafür wird der jeweils „andere“ Vergleichsschall </a:t>
            </a:r>
            <a:r>
              <a:rPr lang="de-DE" sz="2000" b="1" dirty="0" smtClean="0">
                <a:solidFill>
                  <a:srgbClr val="008000"/>
                </a:solidFill>
              </a:rPr>
              <a:t>automatisch</a:t>
            </a:r>
            <a:r>
              <a:rPr lang="de-DE" sz="2000" dirty="0" smtClean="0">
                <a:solidFill>
                  <a:srgbClr val="008000"/>
                </a:solidFill>
              </a:rPr>
              <a:t> sofort danach präsentiert; d.h. es werden wirklich (möglichst) gleich gespielte direkt aufeinanderfolgende Riffs verglichen.</a:t>
            </a:r>
          </a:p>
          <a:p>
            <a:r>
              <a:rPr lang="de-DE" sz="2000" dirty="0" smtClean="0">
                <a:solidFill>
                  <a:srgbClr val="C0504D"/>
                </a:solidFill>
              </a:rPr>
              <a:t>Auf Pete </a:t>
            </a:r>
            <a:r>
              <a:rPr lang="de-DE" sz="2000" dirty="0" err="1" smtClean="0">
                <a:solidFill>
                  <a:srgbClr val="C0504D"/>
                </a:solidFill>
              </a:rPr>
              <a:t>L.‘s</a:t>
            </a:r>
            <a:r>
              <a:rPr lang="de-DE" sz="2000" dirty="0" smtClean="0">
                <a:solidFill>
                  <a:srgbClr val="C0504D"/>
                </a:solidFill>
              </a:rPr>
              <a:t> Internet-Demos ist bekannt welches Audio-File zu welcher Korpus/Hals-Paarung gehört – es ist also kein Blind-Test; Pete gibt gleich sein Urteil ab: Voreingenommenheit kann eine Rolle spielen.</a:t>
            </a:r>
          </a:p>
          <a:p>
            <a:r>
              <a:rPr lang="de-DE" sz="2000" dirty="0" smtClean="0">
                <a:solidFill>
                  <a:srgbClr val="008000"/>
                </a:solidFill>
              </a:rPr>
              <a:t>Im </a:t>
            </a:r>
            <a:r>
              <a:rPr lang="de-DE" sz="2000" dirty="0" err="1" smtClean="0">
                <a:solidFill>
                  <a:srgbClr val="008000"/>
                </a:solidFill>
              </a:rPr>
              <a:t>GITEC-Versuch</a:t>
            </a:r>
            <a:r>
              <a:rPr lang="de-DE" sz="2000" dirty="0" smtClean="0">
                <a:solidFill>
                  <a:srgbClr val="008000"/>
                </a:solidFill>
              </a:rPr>
              <a:t> werden jeweils zwei Schalle verglichen, ohne dass deren „Herkunft“ bekannt wäre; auch Schalle derselben Gitarre stehen zum Vergleich: also ein echter Blind-Test mit allen Kombinationen.</a:t>
            </a:r>
            <a:endParaRPr lang="de-DE" sz="2000" b="1" dirty="0" smtClean="0">
              <a:solidFill>
                <a:srgbClr val="008000"/>
              </a:solidFill>
            </a:endParaRPr>
          </a:p>
        </p:txBody>
      </p:sp>
      <p:sp>
        <p:nvSpPr>
          <p:cNvPr id="4" name="Fußzeilenplatzhalter 3"/>
          <p:cNvSpPr>
            <a:spLocks noGrp="1"/>
          </p:cNvSpPr>
          <p:nvPr>
            <p:ph type="ftr" sz="quarter" idx="11"/>
          </p:nvPr>
        </p:nvSpPr>
        <p:spPr>
          <a:xfrm>
            <a:off x="3124200" y="6492875"/>
            <a:ext cx="2895600" cy="365125"/>
          </a:xfrm>
        </p:spPr>
        <p:txBody>
          <a:bodyPr/>
          <a:lstStyle/>
          <a:p>
            <a:r>
              <a:rPr lang="de-DE" smtClean="0"/>
              <a:t>Hörversuch </a:t>
            </a:r>
            <a:endParaRPr lang="de-DE"/>
          </a:p>
        </p:txBody>
      </p:sp>
      <p:sp>
        <p:nvSpPr>
          <p:cNvPr id="5" name="Foliennummernplatzhalter 4"/>
          <p:cNvSpPr>
            <a:spLocks noGrp="1"/>
          </p:cNvSpPr>
          <p:nvPr>
            <p:ph type="sldNum" sz="quarter" idx="12"/>
          </p:nvPr>
        </p:nvSpPr>
        <p:spPr/>
        <p:txBody>
          <a:bodyPr/>
          <a:lstStyle/>
          <a:p>
            <a:fld id="{B5511233-C1D0-AE4D-9B0A-F68E98D2E84E}" type="slidenum">
              <a:rPr lang="de-DE" smtClean="0"/>
              <a:pPr/>
              <a:t>9</a:t>
            </a:fld>
            <a:endParaRPr lang="de-DE"/>
          </a:p>
        </p:txBody>
      </p:sp>
      <p:pic>
        <p:nvPicPr>
          <p:cNvPr id="6" name="HV-Hörversuch-Listening-2.wav">
            <a:hlinkClick r:id="" action="ppaction://media"/>
          </p:cNvPr>
          <p:cNvPicPr>
            <a:picLocks noRot="1" noChangeAspect="1"/>
          </p:cNvPicPr>
          <p:nvPr>
            <a:audioFile r:link="rId1"/>
          </p:nvPr>
        </p:nvPicPr>
        <p:blipFill>
          <a:blip r:embed="rId3"/>
          <a:stretch>
            <a:fillRect/>
          </a:stretch>
        </p:blipFill>
        <p:spPr>
          <a:xfrm>
            <a:off x="8311430" y="5980980"/>
            <a:ext cx="750739" cy="75073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2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2466</Words>
  <Application>Microsoft Macintosh PowerPoint</Application>
  <PresentationFormat>Bildschirmpräsentation (4:3)</PresentationFormat>
  <Paragraphs>153</Paragraphs>
  <Slides>17</Slides>
  <Notes>2</Notes>
  <HiddenSlides>0</HiddenSlides>
  <MMClips>5</MMClips>
  <ScaleCrop>false</ScaleCrop>
  <HeadingPairs>
    <vt:vector size="4" baseType="variant">
      <vt:variant>
        <vt:lpstr>Entwurfsvorlage</vt:lpstr>
      </vt:variant>
      <vt:variant>
        <vt:i4>1</vt:i4>
      </vt:variant>
      <vt:variant>
        <vt:lpstr>Folientitel</vt:lpstr>
      </vt:variant>
      <vt:variant>
        <vt:i4>17</vt:i4>
      </vt:variant>
    </vt:vector>
  </HeadingPairs>
  <TitlesOfParts>
    <vt:vector size="18" baseType="lpstr">
      <vt:lpstr>Office-Design</vt:lpstr>
      <vt:lpstr>Folie 1</vt:lpstr>
      <vt:lpstr>GITEC-Hörversuch zum Thema: „Holz-Klang“ bei Solid-Body Gitarren</vt:lpstr>
      <vt:lpstr>Können wir das nachvollziehen?</vt:lpstr>
      <vt:lpstr>Hintergrund (1):</vt:lpstr>
      <vt:lpstr>Hintergrund (2):</vt:lpstr>
      <vt:lpstr>Hintergrund (3):</vt:lpstr>
      <vt:lpstr>Exkurs: Hörversuche (1)</vt:lpstr>
      <vt:lpstr>Exkurs: Hörversuche (2)</vt:lpstr>
      <vt:lpstr>Versuchsmethode:</vt:lpstr>
      <vt:lpstr>Versuchsablauf:</vt:lpstr>
      <vt:lpstr>Ergebnisse (1)</vt:lpstr>
      <vt:lpstr>Ergebnisse (2)</vt:lpstr>
      <vt:lpstr>Diskussion (1)</vt:lpstr>
      <vt:lpstr>Diskussion (2)</vt:lpstr>
      <vt:lpstr>Schlussfolgerungen (1)</vt:lpstr>
      <vt:lpstr>Schlussfolgerungen (2)</vt:lpstr>
      <vt:lpstr>Vielen Dank!! ...  ... und noch das Wort zum Sonntag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GITEC-Hörversuch zum Thema: „Holz-Klang“ bei  Solid-Body Gitarren</dc:title>
  <dc:creator>Tilmann Zwicker</dc:creator>
  <cp:lastModifiedBy>Tilmann Zwicker</cp:lastModifiedBy>
  <cp:revision>74</cp:revision>
  <dcterms:created xsi:type="dcterms:W3CDTF">2017-10-12T13:15:54Z</dcterms:created>
  <dcterms:modified xsi:type="dcterms:W3CDTF">2017-10-12T13:19:52Z</dcterms:modified>
</cp:coreProperties>
</file>